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 id="2147483767" r:id="rId5"/>
    <p:sldMasterId id="2147483790" r:id="rId6"/>
    <p:sldMasterId id="2147483813" r:id="rId7"/>
    <p:sldMasterId id="2147483830" r:id="rId8"/>
    <p:sldMasterId id="2147483854" r:id="rId9"/>
    <p:sldMasterId id="2147483862" r:id="rId10"/>
    <p:sldMasterId id="2147483867" r:id="rId11"/>
    <p:sldMasterId id="2147483890" r:id="rId12"/>
  </p:sldMasterIdLst>
  <p:notesMasterIdLst>
    <p:notesMasterId r:id="rId40"/>
  </p:notesMasterIdLst>
  <p:handoutMasterIdLst>
    <p:handoutMasterId r:id="rId41"/>
  </p:handoutMasterIdLst>
  <p:sldIdLst>
    <p:sldId id="323" r:id="rId13"/>
    <p:sldId id="324" r:id="rId14"/>
    <p:sldId id="304" r:id="rId15"/>
    <p:sldId id="298" r:id="rId16"/>
    <p:sldId id="281" r:id="rId17"/>
    <p:sldId id="311" r:id="rId18"/>
    <p:sldId id="312" r:id="rId19"/>
    <p:sldId id="310" r:id="rId20"/>
    <p:sldId id="309" r:id="rId21"/>
    <p:sldId id="306" r:id="rId22"/>
    <p:sldId id="313" r:id="rId23"/>
    <p:sldId id="314" r:id="rId24"/>
    <p:sldId id="307" r:id="rId25"/>
    <p:sldId id="315" r:id="rId26"/>
    <p:sldId id="308" r:id="rId27"/>
    <p:sldId id="316" r:id="rId28"/>
    <p:sldId id="317" r:id="rId29"/>
    <p:sldId id="318" r:id="rId30"/>
    <p:sldId id="302" r:id="rId31"/>
    <p:sldId id="322" r:id="rId32"/>
    <p:sldId id="303" r:id="rId33"/>
    <p:sldId id="300" r:id="rId34"/>
    <p:sldId id="319" r:id="rId35"/>
    <p:sldId id="320" r:id="rId36"/>
    <p:sldId id="321" r:id="rId37"/>
    <p:sldId id="294" r:id="rId38"/>
    <p:sldId id="295"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4316" autoAdjust="0"/>
  </p:normalViewPr>
  <p:slideViewPr>
    <p:cSldViewPr snapToGrid="0" showGuides="1">
      <p:cViewPr varScale="1">
        <p:scale>
          <a:sx n="66" d="100"/>
          <a:sy n="66" d="100"/>
        </p:scale>
        <p:origin x="1252" y="4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7/12/2018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21750" y="780396"/>
            <a:ext cx="45720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2039550" y="4425018"/>
            <a:ext cx="4586881"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778872" y="709456"/>
            <a:ext cx="0" cy="8001000"/>
          </a:xfrm>
          <a:prstGeom prst="line">
            <a:avLst/>
          </a:prstGeom>
          <a:noFill/>
          <a:ln w="9525">
            <a:solidFill>
              <a:schemeClr val="tx1"/>
            </a:solidFill>
            <a:round/>
            <a:headEnd/>
            <a:tailEnd/>
          </a:ln>
          <a:effectLst/>
        </p:spPr>
        <p:txBody>
          <a:bodyPr/>
          <a:lstStyle/>
          <a:p>
            <a:endParaRPr lang="en-US"/>
          </a:p>
        </p:txBody>
      </p:sp>
      <p:sp>
        <p:nvSpPr>
          <p:cNvPr id="14" name="Text Box 9"/>
          <p:cNvSpPr txBox="1">
            <a:spLocks noChangeArrowheads="1"/>
          </p:cNvSpPr>
          <p:nvPr/>
        </p:nvSpPr>
        <p:spPr bwMode="auto">
          <a:xfrm>
            <a:off x="152400"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
        <p:nvSpPr>
          <p:cNvPr id="11" name="Rectangle 14"/>
          <p:cNvSpPr>
            <a:spLocks noChangeArrowheads="1"/>
          </p:cNvSpPr>
          <p:nvPr/>
        </p:nvSpPr>
        <p:spPr bwMode="auto">
          <a:xfrm>
            <a:off x="241301" y="236797"/>
            <a:ext cx="6216650" cy="244392"/>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Introduction to Spring Boot				Spring 4.0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itchFamily="34" charset="0"/>
                <a:cs typeface="Arial" pitchFamily="34" charset="0"/>
              </a:rPr>
              <a:t>		 </a:t>
            </a:r>
            <a:r>
              <a:rPr lang="en-US" sz="1000">
                <a:latin typeface="Arial" pitchFamily="34" charset="0"/>
                <a:cs typeface="Arial" pitchFamily="34" charset="0"/>
              </a:rPr>
              <a:t>Page </a:t>
            </a:r>
            <a:r>
              <a:rPr lang="en-US" sz="1000" smtClean="0">
                <a:latin typeface="Arial" pitchFamily="34" charset="0"/>
                <a:cs typeface="Arial" pitchFamily="34" charset="0"/>
              </a:rPr>
              <a:t>06-</a:t>
            </a:r>
            <a:fld id="{BD9FB300-F9DC-4669-88F4-967ABA23CC04}" type="slidenum">
              <a:rPr lang="en-US" sz="1000" smtClean="0">
                <a:latin typeface="Arial"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itchFamily="34" charset="0"/>
                <a:cs typeface="Arial" pitchFamily="34" charset="0"/>
              </a:rPr>
              <a:t> </a:t>
            </a:r>
          </a:p>
          <a:p>
            <a:r>
              <a:rPr lang="en-US" sz="1000" dirty="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3263"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3466853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lnSpcReduction="10000"/>
          </a:bodyPr>
          <a:lstStyle/>
          <a:p>
            <a:endParaRPr lang="en-US" dirty="0"/>
          </a:p>
          <a:p>
            <a:r>
              <a:rPr lang="en-US" dirty="0"/>
              <a:t>&lt;parent&gt;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&gt;spring-boot-starter-parent&lt;/</a:t>
            </a:r>
            <a:r>
              <a:rPr lang="en-US" dirty="0" err="1"/>
              <a:t>artifactId</a:t>
            </a:r>
            <a:r>
              <a:rPr lang="en-US" dirty="0"/>
              <a:t>&gt;</a:t>
            </a:r>
          </a:p>
          <a:p>
            <a:r>
              <a:rPr lang="en-US" dirty="0"/>
              <a:t>	&lt;version&gt;2.0.1.RELEASE&lt;/version&gt;</a:t>
            </a:r>
          </a:p>
          <a:p>
            <a:r>
              <a:rPr lang="en-US" dirty="0"/>
              <a:t>	&lt;</a:t>
            </a:r>
            <a:r>
              <a:rPr lang="en-US" dirty="0" err="1"/>
              <a:t>relativePath</a:t>
            </a:r>
            <a:r>
              <a:rPr lang="en-US" dirty="0"/>
              <a:t> /&gt; &lt;!-- lookup parent from repository --&gt;</a:t>
            </a:r>
          </a:p>
          <a:p>
            <a:r>
              <a:rPr lang="en-US" dirty="0"/>
              <a:t>	&lt;/parent&gt;</a:t>
            </a:r>
          </a:p>
          <a:p>
            <a:endParaRPr lang="en-US" dirty="0"/>
          </a:p>
          <a:p>
            <a:r>
              <a:rPr lang="en-US" dirty="0"/>
              <a:t>Above entry will bring in all the dependency management features of Spring boot .</a:t>
            </a:r>
          </a:p>
          <a:p>
            <a:endParaRPr lang="en-US" dirty="0"/>
          </a:p>
          <a:p>
            <a:r>
              <a:rPr lang="en-US" dirty="0"/>
              <a:t>There is no need to declare all the dependencies one by one in pom.xml</a:t>
            </a:r>
          </a:p>
          <a:p>
            <a:endParaRPr lang="en-US" dirty="0"/>
          </a:p>
          <a:p>
            <a:endParaRPr lang="en-US" dirty="0"/>
          </a:p>
          <a:p>
            <a:endParaRPr lang="en-US" dirty="0"/>
          </a:p>
          <a:p>
            <a:endParaRPr lang="en-US" dirty="0"/>
          </a:p>
          <a:p>
            <a:r>
              <a:rPr lang="en-US" dirty="0"/>
              <a:t>&lt;dependencies&gt;</a:t>
            </a:r>
          </a:p>
          <a:p>
            <a:r>
              <a:rPr lang="en-US" dirty="0"/>
              <a:t>	&lt;dependency&gt;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&gt;spring-boot-starter-web&lt;/</a:t>
            </a:r>
            <a:r>
              <a:rPr lang="en-US" dirty="0" err="1"/>
              <a:t>artifactId</a:t>
            </a:r>
            <a:r>
              <a:rPr lang="en-US" dirty="0"/>
              <a:t>&gt;</a:t>
            </a:r>
          </a:p>
          <a:p>
            <a:r>
              <a:rPr lang="en-US" dirty="0"/>
              <a:t>	&lt;/dependency&gt;</a:t>
            </a:r>
          </a:p>
          <a:p>
            <a:r>
              <a:rPr lang="en-US" dirty="0"/>
              <a:t>	&lt;/dependencies&gt;</a:t>
            </a:r>
          </a:p>
          <a:p>
            <a:endParaRPr lang="en-US" dirty="0"/>
          </a:p>
          <a:p>
            <a:r>
              <a:rPr lang="en-US" dirty="0"/>
              <a:t>Above will integrate  Spring MVC and autoconfigure the project for us. </a:t>
            </a:r>
          </a:p>
          <a:p>
            <a:r>
              <a:rPr lang="en-US" dirty="0"/>
              <a:t>When u add the Spring boot starter web  dependency in pom.xml, this brings in  the Spring MVC sub framework dependency into the application.</a:t>
            </a:r>
          </a:p>
          <a:p>
            <a:endParaRPr lang="en-US" dirty="0"/>
          </a:p>
        </p:txBody>
      </p:sp>
    </p:spTree>
    <p:extLst>
      <p:ext uri="{BB962C8B-B14F-4D97-AF65-F5344CB8AC3E}">
        <p14:creationId xmlns:p14="http://schemas.microsoft.com/office/powerpoint/2010/main" val="232617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98027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76706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err="1"/>
              <a:t>SpringApplication.run</a:t>
            </a:r>
            <a:r>
              <a:rPr lang="en-US" dirty="0"/>
              <a:t>(): Starts Spring,  creates  Spring context , applies annotations and  sets up embedded container </a:t>
            </a:r>
          </a:p>
          <a:p>
            <a:endParaRPr lang="en" dirty="0"/>
          </a:p>
          <a:p>
            <a:endParaRPr lang="en-US" dirty="0"/>
          </a:p>
        </p:txBody>
      </p:sp>
    </p:spTree>
    <p:extLst>
      <p:ext uri="{BB962C8B-B14F-4D97-AF65-F5344CB8AC3E}">
        <p14:creationId xmlns:p14="http://schemas.microsoft.com/office/powerpoint/2010/main" val="18145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217070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127210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Use the following to change the default port 8080 on which Tomcat listens</a:t>
            </a:r>
          </a:p>
          <a:p>
            <a:endParaRPr lang="en-US" dirty="0"/>
          </a:p>
          <a:p>
            <a:r>
              <a:rPr lang="en-US" dirty="0" err="1"/>
              <a:t>application.properties</a:t>
            </a:r>
            <a:r>
              <a:rPr lang="en-US" dirty="0"/>
              <a:t> file</a:t>
            </a:r>
          </a:p>
          <a:p>
            <a:r>
              <a:rPr lang="en-US" dirty="0" err="1"/>
              <a:t>src</a:t>
            </a:r>
            <a:r>
              <a:rPr lang="en-US" dirty="0"/>
              <a:t> -&gt;main -&gt;resources .. keep file here </a:t>
            </a:r>
          </a:p>
          <a:p>
            <a:r>
              <a:rPr lang="en-US" dirty="0" err="1"/>
              <a:t>server.port</a:t>
            </a:r>
            <a:r>
              <a:rPr lang="en-US" dirty="0"/>
              <a:t>=8081</a:t>
            </a:r>
          </a:p>
          <a:p>
            <a:endParaRPr lang="en-US" dirty="0"/>
          </a:p>
        </p:txBody>
      </p:sp>
    </p:spTree>
    <p:extLst>
      <p:ext uri="{BB962C8B-B14F-4D97-AF65-F5344CB8AC3E}">
        <p14:creationId xmlns:p14="http://schemas.microsoft.com/office/powerpoint/2010/main" val="4214421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953513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a:t>
            </a:r>
            <a:r>
              <a:rPr lang="en-US" dirty="0" err="1"/>
              <a:t>EnableAutoconfiguration</a:t>
            </a:r>
            <a:r>
              <a:rPr lang="en-US" dirty="0"/>
              <a:t> : This annotation told Spring boot to  automatically set up so that we can use  Spring controllers </a:t>
            </a:r>
            <a:r>
              <a:rPr lang="en-US" dirty="0" err="1"/>
              <a:t>wihout</a:t>
            </a:r>
            <a:r>
              <a:rPr lang="en-US" dirty="0"/>
              <a:t> doing any  other integration work with MVC  framework </a:t>
            </a:r>
          </a:p>
          <a:p>
            <a:endParaRPr lang="en-US" dirty="0"/>
          </a:p>
        </p:txBody>
      </p:sp>
    </p:spTree>
    <p:extLst>
      <p:ext uri="{BB962C8B-B14F-4D97-AF65-F5344CB8AC3E}">
        <p14:creationId xmlns:p14="http://schemas.microsoft.com/office/powerpoint/2010/main" val="398266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9494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7388"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826838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312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87058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6094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125361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204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Trainer can summarize the points </a:t>
            </a:r>
          </a:p>
        </p:txBody>
      </p:sp>
    </p:spTree>
    <p:extLst>
      <p:ext uri="{BB962C8B-B14F-4D97-AF65-F5344CB8AC3E}">
        <p14:creationId xmlns:p14="http://schemas.microsoft.com/office/powerpoint/2010/main" val="1058815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861774"/>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Question 1:  Option 2</a:t>
            </a:r>
          </a:p>
          <a:p>
            <a:pPr>
              <a:spcBef>
                <a:spcPct val="50000"/>
              </a:spcBef>
            </a:pPr>
            <a:r>
              <a:rPr lang="en-US" sz="1000" dirty="0">
                <a:latin typeface="Arial" pitchFamily="34" charset="0"/>
                <a:cs typeface="Arial" pitchFamily="34" charset="0"/>
              </a:rPr>
              <a:t>Question 2: True</a:t>
            </a:r>
          </a:p>
          <a:p>
            <a:pPr>
              <a:spcBef>
                <a:spcPct val="50000"/>
              </a:spcBef>
            </a:pPr>
            <a:r>
              <a:rPr lang="en-US" sz="1000" b="0" dirty="0">
                <a:latin typeface="Arial" pitchFamily="34" charset="0"/>
                <a:cs typeface="Arial" pitchFamily="34" charset="0"/>
              </a:rPr>
              <a:t>Question 3: SOAP messages</a:t>
            </a:r>
          </a:p>
        </p:txBody>
      </p:sp>
    </p:spTree>
    <p:extLst>
      <p:ext uri="{BB962C8B-B14F-4D97-AF65-F5344CB8AC3E}">
        <p14:creationId xmlns:p14="http://schemas.microsoft.com/office/powerpoint/2010/main" val="2192644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r>
              <a:rPr lang="en-US" dirty="0"/>
              <a:t>Spring STS can be downloaded from spring.io/tools</a:t>
            </a:r>
          </a:p>
        </p:txBody>
      </p:sp>
    </p:spTree>
    <p:extLst>
      <p:ext uri="{BB962C8B-B14F-4D97-AF65-F5344CB8AC3E}">
        <p14:creationId xmlns:p14="http://schemas.microsoft.com/office/powerpoint/2010/main" val="88914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65826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63448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441274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6994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78105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44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78105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3638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Master" Target="../slideMasters/slideMaster9.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sv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8.emf"/><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4.xml"/><Relationship Id="rId4" Type="http://schemas.openxmlformats.org/officeDocument/2006/relationships/tags" Target="../tags/tag10.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image" Target="../media/image8.emf"/><Relationship Id="rId5" Type="http://schemas.openxmlformats.org/officeDocument/2006/relationships/oleObject" Target="../embeddings/oleObject4.bin"/><Relationship Id="rId4"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4.xml"/><Relationship Id="rId1" Type="http://schemas.openxmlformats.org/officeDocument/2006/relationships/tags" Target="../tags/tag1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4.xml"/><Relationship Id="rId1" Type="http://schemas.openxmlformats.org/officeDocument/2006/relationships/tags" Target="../tags/tag1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slideMaster" Target="../slideMasters/slideMaster4.xml"/><Relationship Id="rId1" Type="http://schemas.openxmlformats.org/officeDocument/2006/relationships/tags" Target="../tags/tag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4.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781615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1621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018415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5043667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647868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12938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4533833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72974835"/>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57205530"/>
      </p:ext>
    </p:extLst>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84079626"/>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744270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842320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74700035"/>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17461463"/>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49812910"/>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074912"/>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93418188"/>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38285764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667073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651462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7872560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92838171"/>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6298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88175457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274383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654377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63363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03007927"/>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8639048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6744354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156848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87034536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848660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4905557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262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4241924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5484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117995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46543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921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12415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81023523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843716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8030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9463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773026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3340040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470428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6467929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1868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794586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474301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3731239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5406367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00059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5628110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737965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01996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1532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602261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925098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19815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008498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1403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85987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3092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0668154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331285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91412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29840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767395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13220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8688182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9292639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596050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64231598"/>
      </p:ext>
    </p:extLst>
  </p:cSld>
  <p:clrMapOvr>
    <a:masterClrMapping/>
  </p:clrMapOvr>
  <p:hf sldNum="0" hdr="0" dt="0"/>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7535449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531457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5508435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204371732"/>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3070"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277259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4094"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43703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43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452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0832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883318904"/>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22"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18184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custDataLst>
              <p:tags r:id="rId1"/>
            </p:custDataLst>
          </p:nvPr>
        </p:nvSpPr>
        <p:spPr>
          <a:xfrm>
            <a:off x="298516" y="1494766"/>
            <a:ext cx="6793764" cy="4643751"/>
          </a:xfrm>
        </p:spPr>
        <p:txBody>
          <a:bodyPr/>
          <a:lstStyle>
            <a:lvl1pPr>
              <a:defRPr b="0"/>
            </a:lvl1pPr>
            <a:lvl5pPr marL="1657350" indent="-285750">
              <a:buClr>
                <a:schemeClr val="tx2"/>
              </a:buClr>
              <a:buFont typeface="Wingdings" panose="05000000000000000000" pitchFamily="2" charset="2"/>
              <a:buChar char="§"/>
              <a:defRPr sz="16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3762313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828636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4915338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987821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109326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645925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773188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89459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525697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30689275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2046"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969699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63073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5508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46673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49909861"/>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75306"/>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66037452"/>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85848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056963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8700550"/>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4172102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228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71683"/>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3078654"/>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9478928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340936725"/>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2707534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3222501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6031673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8504924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409314730"/>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0237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2251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01014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83050854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945818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78198417"/>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852375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249213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7013411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95908293"/>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8493229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647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2.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1.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2.sv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image" Target="../media/image2.svg"/><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1.png"/><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5.xml"/><Relationship Id="rId7" Type="http://schemas.openxmlformats.org/officeDocument/2006/relationships/theme" Target="../theme/theme6.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image" Target="../media/image4.sv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image" Target="../media/image1.png"/><Relationship Id="rId5" Type="http://schemas.openxmlformats.org/officeDocument/2006/relationships/theme" Target="../theme/theme7.xml"/><Relationship Id="rId4"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image" Target="../media/image4.svg"/><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image" Target="../media/image1.png"/><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theme" Target="../theme/theme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image" Target="../media/image1.pn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image" Target="../media/image4.sv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2">
            <a:extLst>
              <a:ext uri="{96DAC541-7B7A-43D3-8B79-37D633B846F1}">
                <asvg:svgBlip xmlns="" xmlns:asvg="http://schemas.microsoft.com/office/drawing/2016/SVG/main" r:embed="rId13"/>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2783067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807" r:id="rId5"/>
    <p:sldLayoutId id="2147483808" r:id="rId6"/>
    <p:sldLayoutId id="2147483809" r:id="rId7"/>
    <p:sldLayoutId id="2147483810" r:id="rId8"/>
    <p:sldLayoutId id="2147483811" r:id="rId9"/>
    <p:sldLayoutId id="2147483812" r:id="rId10"/>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7662157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36942487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43457864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53" r:id="rId11"/>
    <p:sldLayoutId id="2147483907" r:id="rId12"/>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49745096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06056564"/>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90641364"/>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14194053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013347650"/>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8081/"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body" sz="quarter" idx="11"/>
          </p:nvPr>
        </p:nvSpPr>
        <p:spPr/>
        <p:txBody>
          <a:bodyPr>
            <a:noAutofit/>
          </a:bodyPr>
          <a:lstStyle/>
          <a:p>
            <a:r>
              <a:rPr lang="en-US" sz="2400" dirty="0" smtClean="0"/>
              <a:t>Spring Boot</a:t>
            </a:r>
            <a:endParaRPr lang="en-US" sz="2400" dirty="0">
              <a:latin typeface="+mj-lt"/>
              <a:ea typeface="+mj-ea"/>
              <a:cs typeface="+mj-cs"/>
            </a:endParaRPr>
          </a:p>
        </p:txBody>
      </p:sp>
      <p:sp>
        <p:nvSpPr>
          <p:cNvPr id="11" name="Title 10"/>
          <p:cNvSpPr>
            <a:spLocks noGrp="1"/>
          </p:cNvSpPr>
          <p:nvPr>
            <p:ph type="ctrTitle" idx="4294967295"/>
          </p:nvPr>
        </p:nvSpPr>
        <p:spPr>
          <a:xfrm>
            <a:off x="223520" y="3166110"/>
            <a:ext cx="4578350" cy="563563"/>
          </a:xfrm>
        </p:spPr>
        <p:txBody>
          <a:bodyPr>
            <a:normAutofit/>
          </a:bodyPr>
          <a:lstStyle/>
          <a:p>
            <a:r>
              <a:rPr lang="en-US" b="0" dirty="0"/>
              <a:t>Basic Spring </a:t>
            </a:r>
            <a:r>
              <a:rPr lang="en-US" b="0" dirty="0" smtClean="0"/>
              <a:t>5.0</a:t>
            </a:r>
            <a:endParaRPr lang="en-US" b="0" dirty="0"/>
          </a:p>
        </p:txBody>
      </p:sp>
    </p:spTree>
    <p:extLst>
      <p:ext uri="{BB962C8B-B14F-4D97-AF65-F5344CB8AC3E}">
        <p14:creationId xmlns:p14="http://schemas.microsoft.com/office/powerpoint/2010/main" val="2516191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a:t>Add the following code in the pom.xml under the &lt;description&gt; tag</a:t>
            </a:r>
          </a:p>
        </p:txBody>
      </p:sp>
      <p:sp>
        <p:nvSpPr>
          <p:cNvPr id="2" name="Content Placeholder 1"/>
          <p:cNvSpPr>
            <a:spLocks noGrp="1"/>
          </p:cNvSpPr>
          <p:nvPr>
            <p:ph idx="4294967295"/>
          </p:nvPr>
        </p:nvSpPr>
        <p:spPr>
          <a:xfrm>
            <a:off x="298450" y="1495425"/>
            <a:ext cx="8845550" cy="4643438"/>
          </a:xfrm>
        </p:spPr>
        <p:txBody>
          <a:bodyPr/>
          <a:lstStyle/>
          <a:p>
            <a:r>
              <a:rPr lang="en-US" sz="1800" dirty="0"/>
              <a:t>&lt;parent&gt;</a:t>
            </a:r>
          </a:p>
          <a:p>
            <a:r>
              <a:rPr lang="en-US" sz="1800" dirty="0"/>
              <a:t>		&lt;</a:t>
            </a:r>
            <a:r>
              <a:rPr lang="en-US" sz="1800" dirty="0" err="1"/>
              <a:t>groupId</a:t>
            </a:r>
            <a:r>
              <a:rPr lang="en-US" sz="1800" dirty="0"/>
              <a:t>&gt;</a:t>
            </a:r>
            <a:r>
              <a:rPr lang="en-US" sz="1800" dirty="0" err="1"/>
              <a:t>org.springframework.boot</a:t>
            </a:r>
            <a:r>
              <a:rPr lang="en-US" sz="1800" dirty="0"/>
              <a:t>&lt;/</a:t>
            </a:r>
            <a:r>
              <a:rPr lang="en-US" sz="1800" dirty="0" err="1"/>
              <a:t>groupId</a:t>
            </a:r>
            <a:r>
              <a:rPr lang="en-US" sz="1800" dirty="0"/>
              <a:t>&gt;</a:t>
            </a:r>
          </a:p>
          <a:p>
            <a:r>
              <a:rPr lang="en-US" sz="1800" dirty="0"/>
              <a:t>		&lt;</a:t>
            </a:r>
            <a:r>
              <a:rPr lang="en-US" sz="1800" dirty="0" err="1"/>
              <a:t>artifactId</a:t>
            </a:r>
            <a:r>
              <a:rPr lang="en-US" sz="1800" dirty="0"/>
              <a:t>&gt;spring-boot-starter-parent&lt;/</a:t>
            </a:r>
            <a:r>
              <a:rPr lang="en-US" sz="1800" dirty="0" err="1"/>
              <a:t>artifactId</a:t>
            </a:r>
            <a:r>
              <a:rPr lang="en-US" sz="1800" dirty="0"/>
              <a:t>&gt;</a:t>
            </a:r>
          </a:p>
          <a:p>
            <a:r>
              <a:rPr lang="en-US" sz="1800" dirty="0"/>
              <a:t>		&lt;version&gt;2.0.1.RELEASE&lt;/version&gt;</a:t>
            </a:r>
          </a:p>
          <a:p>
            <a:r>
              <a:rPr lang="en-US" sz="1800" dirty="0"/>
              <a:t>		&lt;</a:t>
            </a:r>
            <a:r>
              <a:rPr lang="en-US" sz="1800" dirty="0" err="1"/>
              <a:t>relativePath</a:t>
            </a:r>
            <a:r>
              <a:rPr lang="en-US" sz="1800" dirty="0"/>
              <a:t> /&gt; &lt;!-- lookup parent from repository --&gt;</a:t>
            </a:r>
          </a:p>
          <a:p>
            <a:r>
              <a:rPr lang="en-US" sz="1800" dirty="0"/>
              <a:t>	&lt;/parent&gt;</a:t>
            </a:r>
          </a:p>
          <a:p>
            <a:r>
              <a:rPr lang="en-US" sz="1800" dirty="0"/>
              <a:t>	&lt;dependencies&gt;</a:t>
            </a:r>
          </a:p>
          <a:p>
            <a:r>
              <a:rPr lang="en-US" sz="1800" dirty="0"/>
              <a:t>		&lt;dependency&gt;</a:t>
            </a:r>
          </a:p>
          <a:p>
            <a:r>
              <a:rPr lang="en-US" sz="1800" dirty="0"/>
              <a:t>			&lt;</a:t>
            </a:r>
            <a:r>
              <a:rPr lang="en-US" sz="1800" dirty="0" err="1"/>
              <a:t>groupId</a:t>
            </a:r>
            <a:r>
              <a:rPr lang="en-US" sz="1800" dirty="0"/>
              <a:t>&gt;</a:t>
            </a:r>
            <a:r>
              <a:rPr lang="en-US" sz="1800" dirty="0" err="1"/>
              <a:t>org.springframework.boot</a:t>
            </a:r>
            <a:r>
              <a:rPr lang="en-US" sz="1800" dirty="0"/>
              <a:t>&lt;/</a:t>
            </a:r>
            <a:r>
              <a:rPr lang="en-US" sz="1800" dirty="0" err="1"/>
              <a:t>groupId</a:t>
            </a:r>
            <a:r>
              <a:rPr lang="en-US" sz="1800" dirty="0"/>
              <a:t>&gt;</a:t>
            </a:r>
          </a:p>
          <a:p>
            <a:r>
              <a:rPr lang="en-US" sz="1800" dirty="0"/>
              <a:t>			&lt;</a:t>
            </a:r>
            <a:r>
              <a:rPr lang="en-US" sz="1800" dirty="0" err="1"/>
              <a:t>artifactId</a:t>
            </a:r>
            <a:r>
              <a:rPr lang="en-US" sz="1800" dirty="0"/>
              <a:t>&gt;spring-boot-starter-web&lt;/</a:t>
            </a:r>
            <a:r>
              <a:rPr lang="en-US" sz="1800" dirty="0" err="1"/>
              <a:t>artifactId</a:t>
            </a:r>
            <a:r>
              <a:rPr lang="en-US" sz="1800" dirty="0"/>
              <a:t>&gt;</a:t>
            </a:r>
          </a:p>
          <a:p>
            <a:r>
              <a:rPr lang="en-US" sz="1800" dirty="0"/>
              <a:t>		&lt;/dependency&gt;</a:t>
            </a:r>
          </a:p>
          <a:p>
            <a:r>
              <a:rPr lang="en-US" sz="1800" dirty="0"/>
              <a:t>	&lt;/dependencies&gt;</a:t>
            </a:r>
          </a:p>
          <a:p>
            <a:endParaRPr lang="en-US" dirty="0"/>
          </a:p>
        </p:txBody>
      </p:sp>
    </p:spTree>
    <p:extLst>
      <p:ext uri="{BB962C8B-B14F-4D97-AF65-F5344CB8AC3E}">
        <p14:creationId xmlns:p14="http://schemas.microsoft.com/office/powerpoint/2010/main" val="159825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smtClean="0"/>
              <a:t>Observe </a:t>
            </a:r>
            <a:r>
              <a:rPr lang="en-US" sz="2000" dirty="0"/>
              <a:t>that “Maven Dependencies” has been included into the project </a:t>
            </a:r>
          </a:p>
        </p:txBody>
      </p:sp>
      <p:pic>
        <p:nvPicPr>
          <p:cNvPr id="4" name="Content Placeholder 3">
            <a:extLst>
              <a:ext uri="{FF2B5EF4-FFF2-40B4-BE49-F238E27FC236}">
                <a16:creationId xmlns="" xmlns:a16="http://schemas.microsoft.com/office/drawing/2014/main" id="{726E13CB-6E61-45AC-83CB-43EFE8AE7664}"/>
              </a:ext>
            </a:extLst>
          </p:cNvPr>
          <p:cNvPicPr>
            <a:picLocks noGrp="1"/>
          </p:cNvPicPr>
          <p:nvPr>
            <p:ph idx="4294967295"/>
          </p:nvPr>
        </p:nvPicPr>
        <p:blipFill rotWithShape="1">
          <a:blip r:embed="rId3"/>
          <a:srcRect l="-735" t="48987" r="70149" b="25909"/>
          <a:stretch/>
        </p:blipFill>
        <p:spPr bwMode="auto">
          <a:xfrm>
            <a:off x="1456267" y="1811867"/>
            <a:ext cx="4756576" cy="29234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759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smtClean="0"/>
              <a:t>Without </a:t>
            </a:r>
            <a:r>
              <a:rPr lang="en-US" sz="2000" dirty="0"/>
              <a:t>Spring Boot, these jar files are among those that you would have had to copy physically into the project</a:t>
            </a:r>
          </a:p>
        </p:txBody>
      </p:sp>
      <p:pic>
        <p:nvPicPr>
          <p:cNvPr id="5" name="Picture 4">
            <a:extLst>
              <a:ext uri="{FF2B5EF4-FFF2-40B4-BE49-F238E27FC236}">
                <a16:creationId xmlns="" xmlns:a16="http://schemas.microsoft.com/office/drawing/2014/main" id="{17336D0A-964F-43C0-B83F-DA0539796A21}"/>
              </a:ext>
            </a:extLst>
          </p:cNvPr>
          <p:cNvPicPr/>
          <p:nvPr/>
        </p:nvPicPr>
        <p:blipFill rotWithShape="1">
          <a:blip r:embed="rId3"/>
          <a:srcRect t="13471" r="68533" b="23440"/>
          <a:stretch/>
        </p:blipFill>
        <p:spPr bwMode="auto">
          <a:xfrm>
            <a:off x="2681922" y="1625600"/>
            <a:ext cx="3329411" cy="46453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7768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sz="2000" dirty="0" smtClean="0"/>
              <a:t>Create </a:t>
            </a:r>
            <a:r>
              <a:rPr lang="en-US" sz="2000" dirty="0"/>
              <a:t>a new java class having the following code</a:t>
            </a:r>
          </a:p>
        </p:txBody>
      </p:sp>
      <p:sp>
        <p:nvSpPr>
          <p:cNvPr id="2" name="Content Placeholder 1"/>
          <p:cNvSpPr>
            <a:spLocks noGrp="1"/>
          </p:cNvSpPr>
          <p:nvPr>
            <p:ph idx="4294967295"/>
          </p:nvPr>
        </p:nvSpPr>
        <p:spPr>
          <a:xfrm>
            <a:off x="298450" y="1495425"/>
            <a:ext cx="8845550" cy="4643438"/>
          </a:xfrm>
        </p:spPr>
        <p:txBody>
          <a:bodyPr/>
          <a:lstStyle/>
          <a:p>
            <a:r>
              <a:rPr lang="en-US" sz="1800" dirty="0"/>
              <a:t>@</a:t>
            </a:r>
            <a:r>
              <a:rPr lang="en-US" sz="1800" dirty="0" err="1"/>
              <a:t>SpringBootApplication</a:t>
            </a:r>
            <a:endParaRPr lang="en-US" sz="1800" dirty="0"/>
          </a:p>
          <a:p>
            <a:r>
              <a:rPr lang="en-US" sz="1800" b="1" dirty="0"/>
              <a:t>public</a:t>
            </a:r>
            <a:r>
              <a:rPr lang="en-US" sz="1800" dirty="0"/>
              <a:t> </a:t>
            </a:r>
            <a:r>
              <a:rPr lang="en-US" sz="1800" b="1" dirty="0"/>
              <a:t>class</a:t>
            </a:r>
            <a:r>
              <a:rPr lang="en-US" sz="1800" dirty="0"/>
              <a:t> Client {</a:t>
            </a:r>
          </a:p>
          <a:p>
            <a:r>
              <a:rPr lang="en-US" sz="1800" dirty="0"/>
              <a:t> </a:t>
            </a:r>
          </a:p>
          <a:p>
            <a:r>
              <a:rPr lang="en-US" sz="1800" dirty="0"/>
              <a:t>	</a:t>
            </a:r>
            <a:r>
              <a:rPr lang="en-US" sz="1800" b="1" dirty="0"/>
              <a:t>public</a:t>
            </a:r>
            <a:r>
              <a:rPr lang="en-US" sz="1800" dirty="0"/>
              <a:t> </a:t>
            </a:r>
            <a:r>
              <a:rPr lang="en-US" sz="1800" b="1" dirty="0"/>
              <a:t>static</a:t>
            </a:r>
            <a:r>
              <a:rPr lang="en-US" sz="1800" dirty="0"/>
              <a:t> </a:t>
            </a:r>
            <a:r>
              <a:rPr lang="en-US" sz="1800" b="1" dirty="0"/>
              <a:t>void</a:t>
            </a:r>
            <a:r>
              <a:rPr lang="en-US" sz="1800" dirty="0"/>
              <a:t> main(String[] </a:t>
            </a:r>
            <a:r>
              <a:rPr lang="en-US" sz="1800" dirty="0" err="1"/>
              <a:t>args</a:t>
            </a:r>
            <a:r>
              <a:rPr lang="en-US" sz="1800" dirty="0"/>
              <a:t>) {</a:t>
            </a:r>
          </a:p>
          <a:p>
            <a:r>
              <a:rPr lang="en-US" sz="1800" dirty="0"/>
              <a:t>		</a:t>
            </a:r>
            <a:r>
              <a:rPr lang="en-US" sz="1800" dirty="0" err="1"/>
              <a:t>SpringApplication.</a:t>
            </a:r>
            <a:r>
              <a:rPr lang="en-US" sz="1800" i="1" dirty="0" err="1"/>
              <a:t>run</a:t>
            </a:r>
            <a:r>
              <a:rPr lang="en-US" sz="1800" dirty="0"/>
              <a:t>(</a:t>
            </a:r>
            <a:r>
              <a:rPr lang="en-US" sz="1800" dirty="0" err="1"/>
              <a:t>Client.</a:t>
            </a:r>
            <a:r>
              <a:rPr lang="en-US" sz="1800" b="1" dirty="0" err="1"/>
              <a:t>class</a:t>
            </a:r>
            <a:r>
              <a:rPr lang="en-US" sz="1800" dirty="0" err="1"/>
              <a:t>,args</a:t>
            </a:r>
            <a:r>
              <a:rPr lang="en-US" sz="1800" dirty="0"/>
              <a:t>);</a:t>
            </a:r>
          </a:p>
          <a:p>
            <a:r>
              <a:rPr lang="en-US" sz="1800" dirty="0"/>
              <a:t>		}</a:t>
            </a:r>
          </a:p>
          <a:p>
            <a:r>
              <a:rPr lang="en-US" sz="1800" dirty="0"/>
              <a:t> </a:t>
            </a:r>
          </a:p>
          <a:p>
            <a:r>
              <a:rPr lang="en-US" sz="1800" dirty="0"/>
              <a:t>}</a:t>
            </a:r>
          </a:p>
          <a:p>
            <a:endParaRPr lang="en-US" sz="1800" dirty="0"/>
          </a:p>
          <a:p>
            <a:r>
              <a:rPr lang="en-US" sz="1800" dirty="0" smtClean="0"/>
              <a:t>Run </a:t>
            </a:r>
            <a:r>
              <a:rPr lang="en-US" sz="1800" dirty="0"/>
              <a:t>the above program as a regular java application</a:t>
            </a:r>
          </a:p>
          <a:p>
            <a:r>
              <a:rPr lang="en-US" sz="1800" dirty="0"/>
              <a:t>There is no need to deploy this application on any external server</a:t>
            </a:r>
          </a:p>
          <a:p>
            <a:endParaRPr lang="en-US" sz="1800" dirty="0"/>
          </a:p>
          <a:p>
            <a:endParaRPr lang="en-US" sz="1800" dirty="0"/>
          </a:p>
          <a:p>
            <a:r>
              <a:rPr lang="en-US" sz="1800" dirty="0"/>
              <a:t>Note: this class must be kept in the topmost package.</a:t>
            </a:r>
          </a:p>
          <a:p>
            <a:pPr lvl="1"/>
            <a:endParaRPr lang="en-US" dirty="0"/>
          </a:p>
        </p:txBody>
      </p:sp>
    </p:spTree>
    <p:extLst>
      <p:ext uri="{BB962C8B-B14F-4D97-AF65-F5344CB8AC3E}">
        <p14:creationId xmlns:p14="http://schemas.microsoft.com/office/powerpoint/2010/main" val="2246779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a:t>Run the application as a java application  and observe the console as shown below</a:t>
            </a:r>
            <a:br>
              <a:rPr lang="en-US" sz="2000" dirty="0"/>
            </a:br>
            <a:endParaRPr lang="en-US" sz="20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4" name="Picture 3">
            <a:extLst>
              <a:ext uri="{FF2B5EF4-FFF2-40B4-BE49-F238E27FC236}">
                <a16:creationId xmlns="" xmlns:a16="http://schemas.microsoft.com/office/drawing/2014/main" id="{CB0802A7-7647-41D2-B5AA-0A60851E7F20}"/>
              </a:ext>
            </a:extLst>
          </p:cNvPr>
          <p:cNvPicPr/>
          <p:nvPr/>
        </p:nvPicPr>
        <p:blipFill rotWithShape="1">
          <a:blip r:embed="rId3"/>
          <a:srcRect l="1149" t="34290" b="16715"/>
          <a:stretch/>
        </p:blipFill>
        <p:spPr bwMode="auto">
          <a:xfrm>
            <a:off x="1089342" y="2134552"/>
            <a:ext cx="7191058" cy="38767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746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smtClean="0"/>
              <a:t>Create </a:t>
            </a:r>
            <a:r>
              <a:rPr lang="en-US" sz="2000" dirty="0"/>
              <a:t>a class which acts as a controller </a:t>
            </a:r>
            <a:br>
              <a:rPr lang="en-US" sz="2000" dirty="0"/>
            </a:br>
            <a:endParaRPr lang="en-US" sz="2000" dirty="0"/>
          </a:p>
        </p:txBody>
      </p:sp>
      <p:sp>
        <p:nvSpPr>
          <p:cNvPr id="2" name="Content Placeholder 1"/>
          <p:cNvSpPr>
            <a:spLocks noGrp="1"/>
          </p:cNvSpPr>
          <p:nvPr>
            <p:ph idx="4294967295"/>
          </p:nvPr>
        </p:nvSpPr>
        <p:spPr>
          <a:xfrm>
            <a:off x="298450" y="1495425"/>
            <a:ext cx="8845550" cy="4643438"/>
          </a:xfrm>
        </p:spPr>
        <p:txBody>
          <a:bodyPr>
            <a:normAutofit/>
          </a:bodyPr>
          <a:lstStyle/>
          <a:p>
            <a:r>
              <a:rPr lang="en-US" sz="1800" dirty="0"/>
              <a:t>@</a:t>
            </a:r>
            <a:r>
              <a:rPr lang="en-US" sz="1800" dirty="0" err="1"/>
              <a:t>RestController</a:t>
            </a:r>
            <a:endParaRPr lang="en-US" sz="1800" dirty="0"/>
          </a:p>
          <a:p>
            <a:r>
              <a:rPr lang="en-US" sz="1800" b="1" dirty="0"/>
              <a:t>public</a:t>
            </a:r>
            <a:r>
              <a:rPr lang="en-US" sz="1800" dirty="0"/>
              <a:t> </a:t>
            </a:r>
            <a:r>
              <a:rPr lang="en-US" sz="1800" b="1" dirty="0"/>
              <a:t>class</a:t>
            </a:r>
            <a:r>
              <a:rPr lang="en-US" sz="1800" dirty="0"/>
              <a:t> </a:t>
            </a:r>
            <a:r>
              <a:rPr lang="en-US" sz="1800" dirty="0" err="1"/>
              <a:t>HelloController</a:t>
            </a:r>
            <a:r>
              <a:rPr lang="en-US" sz="1800" dirty="0"/>
              <a:t> {</a:t>
            </a:r>
          </a:p>
          <a:p>
            <a:r>
              <a:rPr lang="en-US" sz="1800" dirty="0"/>
              <a:t>	@</a:t>
            </a:r>
            <a:r>
              <a:rPr lang="en-US" sz="1800" dirty="0" err="1"/>
              <a:t>RequestMapping</a:t>
            </a:r>
            <a:r>
              <a:rPr lang="en-US" sz="1800" dirty="0"/>
              <a:t>("/hello")</a:t>
            </a:r>
          </a:p>
          <a:p>
            <a:r>
              <a:rPr lang="en-US" sz="1800" dirty="0"/>
              <a:t>	</a:t>
            </a:r>
            <a:r>
              <a:rPr lang="en-US" sz="1800" b="1" dirty="0"/>
              <a:t>public</a:t>
            </a:r>
            <a:r>
              <a:rPr lang="en-US" sz="1800" dirty="0"/>
              <a:t> String </a:t>
            </a:r>
            <a:r>
              <a:rPr lang="en-US" sz="1800" dirty="0" err="1"/>
              <a:t>sayHi</a:t>
            </a:r>
            <a:r>
              <a:rPr lang="en-US" sz="1800" dirty="0"/>
              <a:t>() {</a:t>
            </a:r>
          </a:p>
          <a:p>
            <a:r>
              <a:rPr lang="en-US" sz="1800" dirty="0"/>
              <a:t>		</a:t>
            </a:r>
            <a:r>
              <a:rPr lang="en-US" sz="1800" b="1" dirty="0"/>
              <a:t>return</a:t>
            </a:r>
            <a:r>
              <a:rPr lang="en-US" sz="1800" dirty="0"/>
              <a:t> "Hi";</a:t>
            </a:r>
          </a:p>
          <a:p>
            <a:r>
              <a:rPr lang="en-US" sz="1800" dirty="0"/>
              <a:t>	}</a:t>
            </a:r>
          </a:p>
          <a:p>
            <a:r>
              <a:rPr lang="en-US" sz="1800" dirty="0"/>
              <a:t>}</a:t>
            </a:r>
          </a:p>
          <a:p>
            <a:endParaRPr lang="en-US" sz="1800" dirty="0"/>
          </a:p>
          <a:p>
            <a:r>
              <a:rPr lang="en-US" sz="1800" dirty="0"/>
              <a:t>As we have not mapped any URLs to methods in the controller class, this step becomes necessary</a:t>
            </a:r>
          </a:p>
          <a:p>
            <a:pPr lvl="1"/>
            <a:endParaRPr lang="en-US" sz="1800" dirty="0"/>
          </a:p>
        </p:txBody>
      </p:sp>
    </p:spTree>
    <p:extLst>
      <p:ext uri="{BB962C8B-B14F-4D97-AF65-F5344CB8AC3E}">
        <p14:creationId xmlns:p14="http://schemas.microsoft.com/office/powerpoint/2010/main" val="1951118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sz="2000" dirty="0" smtClean="0"/>
              <a:t>Creating </a:t>
            </a:r>
            <a:r>
              <a:rPr lang="en-US" sz="2000" dirty="0"/>
              <a:t>a spring boot application using STS IDE</a:t>
            </a:r>
          </a:p>
        </p:txBody>
      </p:sp>
      <p:sp>
        <p:nvSpPr>
          <p:cNvPr id="2" name="Content Placeholder 1"/>
          <p:cNvSpPr>
            <a:spLocks noGrp="1"/>
          </p:cNvSpPr>
          <p:nvPr>
            <p:ph idx="4294967295"/>
          </p:nvPr>
        </p:nvSpPr>
        <p:spPr>
          <a:xfrm>
            <a:off x="298450" y="1495425"/>
            <a:ext cx="8845550" cy="4643438"/>
          </a:xfrm>
        </p:spPr>
        <p:txBody>
          <a:bodyPr/>
          <a:lstStyle/>
          <a:p>
            <a:r>
              <a:rPr lang="en-US" sz="1800" dirty="0"/>
              <a:t>After adding the controller class, navigate to browser and type </a:t>
            </a:r>
            <a:r>
              <a:rPr lang="en-US" sz="1800" u="sng" dirty="0">
                <a:hlinkClick r:id="rId3"/>
              </a:rPr>
              <a:t>http://localhost:8081</a:t>
            </a:r>
            <a:r>
              <a:rPr lang="en-US" sz="1800" u="sng" dirty="0"/>
              <a:t>/hello</a:t>
            </a:r>
            <a:endParaRPr lang="en-US" sz="1800" dirty="0"/>
          </a:p>
          <a:p>
            <a:r>
              <a:rPr lang="en-US" sz="1800" dirty="0"/>
              <a:t> </a:t>
            </a:r>
          </a:p>
          <a:p>
            <a:r>
              <a:rPr lang="en-US" sz="1800" dirty="0"/>
              <a:t>And observe the “Hi” message displayed on the browser page</a:t>
            </a:r>
          </a:p>
          <a:p>
            <a:endParaRPr lang="en-US" sz="1800" dirty="0"/>
          </a:p>
          <a:p>
            <a:r>
              <a:rPr lang="en-US" sz="1800" dirty="0"/>
              <a:t>We have a fully running Java spring web  application developed using Spring boot </a:t>
            </a:r>
          </a:p>
          <a:p>
            <a:endParaRPr lang="en" sz="1800" dirty="0"/>
          </a:p>
          <a:p>
            <a:r>
              <a:rPr lang="en-US" sz="1800" dirty="0"/>
              <a:t>Rapid application development is what  Spring boot is about. </a:t>
            </a:r>
          </a:p>
          <a:p>
            <a:pPr lvl="1"/>
            <a:endParaRPr lang="en-US" dirty="0"/>
          </a:p>
        </p:txBody>
      </p:sp>
    </p:spTree>
    <p:extLst>
      <p:ext uri="{BB962C8B-B14F-4D97-AF65-F5344CB8AC3E}">
        <p14:creationId xmlns:p14="http://schemas.microsoft.com/office/powerpoint/2010/main" val="3415346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a:t>How Spring Boot works</a:t>
            </a:r>
          </a:p>
        </p:txBody>
      </p:sp>
      <p:sp>
        <p:nvSpPr>
          <p:cNvPr id="2" name="Content Placeholder 1"/>
          <p:cNvSpPr>
            <a:spLocks noGrp="1"/>
          </p:cNvSpPr>
          <p:nvPr>
            <p:ph idx="4294967295"/>
          </p:nvPr>
        </p:nvSpPr>
        <p:spPr>
          <a:xfrm>
            <a:off x="298450" y="1495425"/>
            <a:ext cx="8845550" cy="4643438"/>
          </a:xfrm>
        </p:spPr>
        <p:txBody>
          <a:bodyPr>
            <a:normAutofit/>
          </a:bodyPr>
          <a:lstStyle/>
          <a:p>
            <a:pPr marL="342900" indent="-342900">
              <a:buAutoNum type="arabicPeriod"/>
            </a:pPr>
            <a:r>
              <a:rPr lang="en-US" sz="1800" dirty="0"/>
              <a:t>The </a:t>
            </a:r>
            <a:r>
              <a:rPr lang="en-US" sz="1800" dirty="0" err="1"/>
              <a:t>applicaton</a:t>
            </a:r>
            <a:r>
              <a:rPr lang="en-US" sz="1800" dirty="0"/>
              <a:t> is started from the Java main  class </a:t>
            </a:r>
          </a:p>
          <a:p>
            <a:endParaRPr lang="en-US" sz="1800" dirty="0"/>
          </a:p>
          <a:p>
            <a:r>
              <a:rPr lang="en-US" sz="1800" dirty="0"/>
              <a:t>2. Spring boot </a:t>
            </a:r>
            <a:r>
              <a:rPr lang="en-US" sz="1800" dirty="0" err="1"/>
              <a:t>initialises</a:t>
            </a:r>
            <a:r>
              <a:rPr lang="en-US" sz="1800" dirty="0"/>
              <a:t> Spring  context that comprises the Spring app and </a:t>
            </a:r>
            <a:r>
              <a:rPr lang="en-US" sz="1800" dirty="0" err="1"/>
              <a:t>honours</a:t>
            </a:r>
            <a:r>
              <a:rPr lang="en-US" sz="1800" dirty="0"/>
              <a:t> </a:t>
            </a:r>
            <a:r>
              <a:rPr lang="en-US" sz="1800" dirty="0" err="1"/>
              <a:t>autoconfig</a:t>
            </a:r>
            <a:r>
              <a:rPr lang="en-US" sz="1800" dirty="0"/>
              <a:t> </a:t>
            </a:r>
            <a:r>
              <a:rPr lang="en-US" sz="1800" dirty="0" err="1"/>
              <a:t>initialisers</a:t>
            </a:r>
            <a:r>
              <a:rPr lang="en-US" sz="1800" dirty="0"/>
              <a:t>, configuration and  annotations which direct how to </a:t>
            </a:r>
            <a:r>
              <a:rPr lang="en-US" sz="1800" dirty="0" err="1"/>
              <a:t>initialise</a:t>
            </a:r>
            <a:r>
              <a:rPr lang="en-US" sz="1800" dirty="0"/>
              <a:t> and  startup the spring context</a:t>
            </a:r>
          </a:p>
          <a:p>
            <a:endParaRPr lang="en-US" sz="1800" dirty="0"/>
          </a:p>
          <a:p>
            <a:r>
              <a:rPr lang="en-US" sz="1800" dirty="0"/>
              <a:t>3. Embedded server container is started  and autoconfigured</a:t>
            </a:r>
          </a:p>
          <a:p>
            <a:endParaRPr lang="en-US" sz="1800" dirty="0"/>
          </a:p>
          <a:p>
            <a:r>
              <a:rPr lang="en-US" sz="1800" dirty="0"/>
              <a:t>This removes the need for web.xml</a:t>
            </a:r>
          </a:p>
          <a:p>
            <a:endParaRPr lang="en" sz="1800" dirty="0"/>
          </a:p>
          <a:p>
            <a:r>
              <a:rPr lang="en-US" sz="1800" dirty="0"/>
              <a:t>Spring has chosen “Tomcat” as the default  container </a:t>
            </a:r>
          </a:p>
          <a:p>
            <a:endParaRPr lang="en-US" sz="1800" dirty="0"/>
          </a:p>
          <a:p>
            <a:pPr lvl="1"/>
            <a:endParaRPr lang="en-US" sz="1800" dirty="0"/>
          </a:p>
        </p:txBody>
      </p:sp>
    </p:spTree>
    <p:extLst>
      <p:ext uri="{BB962C8B-B14F-4D97-AF65-F5344CB8AC3E}">
        <p14:creationId xmlns:p14="http://schemas.microsoft.com/office/powerpoint/2010/main" val="2826482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a:t>How Spring Boot works</a:t>
            </a:r>
          </a:p>
        </p:txBody>
      </p:sp>
      <p:sp>
        <p:nvSpPr>
          <p:cNvPr id="2" name="Content Placeholder 1"/>
          <p:cNvSpPr>
            <a:spLocks noGrp="1"/>
          </p:cNvSpPr>
          <p:nvPr>
            <p:ph idx="4294967295"/>
          </p:nvPr>
        </p:nvSpPr>
        <p:spPr>
          <a:xfrm>
            <a:off x="298450" y="1495425"/>
            <a:ext cx="8845550" cy="4643438"/>
          </a:xfrm>
        </p:spPr>
        <p:txBody>
          <a:bodyPr/>
          <a:lstStyle/>
          <a:p>
            <a:r>
              <a:rPr lang="en-US" sz="1800" dirty="0"/>
              <a:t>@</a:t>
            </a:r>
            <a:r>
              <a:rPr lang="en-US" sz="1800" dirty="0" err="1"/>
              <a:t>SpringBootApplication</a:t>
            </a:r>
            <a:endParaRPr lang="en-US" sz="1800" dirty="0"/>
          </a:p>
          <a:p>
            <a:r>
              <a:rPr lang="en-US" sz="1800" dirty="0"/>
              <a:t>	A convenience annotation that wraps commonly used annotations.</a:t>
            </a:r>
          </a:p>
          <a:p>
            <a:r>
              <a:rPr lang="en-US" sz="1800" dirty="0"/>
              <a:t>	Used in place of the following 3  different annotations </a:t>
            </a:r>
          </a:p>
          <a:p>
            <a:endParaRPr lang="en" sz="1800" dirty="0"/>
          </a:p>
          <a:p>
            <a:r>
              <a:rPr lang="en-US" sz="1800" dirty="0"/>
              <a:t>1. @configuration : Instructs that a Spring configuration  class is being used instead of XML to define the components</a:t>
            </a:r>
          </a:p>
          <a:p>
            <a:endParaRPr lang="en" sz="1800" dirty="0"/>
          </a:p>
          <a:p>
            <a:r>
              <a:rPr lang="en-US" sz="1800" dirty="0"/>
              <a:t>2. @</a:t>
            </a:r>
            <a:r>
              <a:rPr lang="en-US" sz="1800" dirty="0" err="1"/>
              <a:t>EnableAutoconfiguraton</a:t>
            </a:r>
            <a:r>
              <a:rPr lang="en-US" sz="1800" dirty="0"/>
              <a:t> : is a Spring  boot specific annotation </a:t>
            </a:r>
          </a:p>
          <a:p>
            <a:r>
              <a:rPr lang="en-US" sz="1800" dirty="0"/>
              <a:t>Instructs that the application should auto configure the other frameworks included as dependency with  Spring.</a:t>
            </a:r>
          </a:p>
          <a:p>
            <a:endParaRPr lang="en-US" sz="1800" dirty="0"/>
          </a:p>
          <a:p>
            <a:r>
              <a:rPr lang="en-US" sz="1800" dirty="0"/>
              <a:t>3. @</a:t>
            </a:r>
            <a:r>
              <a:rPr lang="en-US" sz="1800" dirty="0" err="1"/>
              <a:t>ComponentScan</a:t>
            </a:r>
            <a:r>
              <a:rPr lang="en-US" sz="1800" dirty="0"/>
              <a:t> : Scans project for  Spring components annotated with @Service, @Repository, @Component</a:t>
            </a:r>
          </a:p>
          <a:p>
            <a:endParaRPr lang="en-US" sz="1800" dirty="0"/>
          </a:p>
          <a:p>
            <a:endParaRPr lang="en-US" sz="1800" dirty="0"/>
          </a:p>
          <a:p>
            <a:pPr lvl="1"/>
            <a:endParaRPr lang="en-US" dirty="0"/>
          </a:p>
        </p:txBody>
      </p:sp>
    </p:spTree>
    <p:extLst>
      <p:ext uri="{BB962C8B-B14F-4D97-AF65-F5344CB8AC3E}">
        <p14:creationId xmlns:p14="http://schemas.microsoft.com/office/powerpoint/2010/main" val="180851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63550"/>
            <a:ext cx="8531225" cy="855663"/>
          </a:xfrm>
        </p:spPr>
        <p:txBody>
          <a:bodyPr>
            <a:normAutofit/>
          </a:bodyPr>
          <a:lstStyle/>
          <a:p>
            <a:r>
              <a:rPr lang="en-US" sz="2000" dirty="0"/>
              <a:t>Spring Initializer</a:t>
            </a:r>
          </a:p>
        </p:txBody>
      </p:sp>
      <p:sp>
        <p:nvSpPr>
          <p:cNvPr id="3" name="Content Placeholder 2"/>
          <p:cNvSpPr>
            <a:spLocks noGrp="1"/>
          </p:cNvSpPr>
          <p:nvPr>
            <p:ph idx="4294967295"/>
          </p:nvPr>
        </p:nvSpPr>
        <p:spPr>
          <a:xfrm>
            <a:off x="298450" y="1495425"/>
            <a:ext cx="8845550" cy="4643438"/>
          </a:xfrm>
        </p:spPr>
        <p:txBody>
          <a:bodyPr/>
          <a:lstStyle/>
          <a:p>
            <a:r>
              <a:rPr lang="en-US" sz="1800" dirty="0"/>
              <a:t>Navigate to the following URL</a:t>
            </a:r>
          </a:p>
          <a:p>
            <a:r>
              <a:rPr lang="en-US" sz="1800" dirty="0"/>
              <a:t>start.spring.io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800" dirty="0"/>
              <a:t>Click on “switch to full version” link </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 xmlns:a16="http://schemas.microsoft.com/office/drawing/2014/main" id="{921FC354-8C78-4E7F-8470-7226373DDB8A}"/>
              </a:ext>
            </a:extLst>
          </p:cNvPr>
          <p:cNvPicPr/>
          <p:nvPr/>
        </p:nvPicPr>
        <p:blipFill rotWithShape="1">
          <a:blip r:embed="rId3"/>
          <a:srcRect t="20228" r="29327" b="20227"/>
          <a:stretch/>
        </p:blipFill>
        <p:spPr bwMode="auto">
          <a:xfrm>
            <a:off x="1675871" y="2242475"/>
            <a:ext cx="5402262" cy="25665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954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Objectives</a:t>
            </a:r>
          </a:p>
        </p:txBody>
      </p:sp>
      <p:sp>
        <p:nvSpPr>
          <p:cNvPr id="5" name="Content Placeholder 4"/>
          <p:cNvSpPr>
            <a:spLocks noGrp="1"/>
          </p:cNvSpPr>
          <p:nvPr>
            <p:ph idx="1"/>
          </p:nvPr>
        </p:nvSpPr>
        <p:spPr>
          <a:xfrm>
            <a:off x="298516" y="1030148"/>
            <a:ext cx="6793764" cy="5108370"/>
          </a:xfrm>
        </p:spPr>
        <p:txBody>
          <a:bodyPr>
            <a:normAutofit/>
          </a:bodyPr>
          <a:lstStyle/>
          <a:p>
            <a:endParaRPr lang="en-US" dirty="0" smtClean="0"/>
          </a:p>
          <a:p>
            <a:r>
              <a:rPr lang="en-US" sz="1800" dirty="0" smtClean="0"/>
              <a:t>After </a:t>
            </a:r>
            <a:r>
              <a:rPr lang="en-US" sz="1800" dirty="0"/>
              <a:t>completing this lesson, participants will be able to understand: </a:t>
            </a:r>
          </a:p>
          <a:p>
            <a:pPr marL="285750" indent="-285750">
              <a:buFont typeface="Arial" panose="020B0604020202020204" pitchFamily="34" charset="0"/>
              <a:buChar char="•"/>
            </a:pPr>
            <a:r>
              <a:rPr lang="en-US" sz="1600" dirty="0"/>
              <a:t>What is Spring Boot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How Spring Boot works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Developing web application  using Spring Boot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800" dirty="0"/>
              <a:t>Spring Boot integration with Spring </a:t>
            </a:r>
          </a:p>
          <a:p>
            <a:r>
              <a:rPr lang="en-US" sz="1800" dirty="0"/>
              <a:t>Data JPA</a:t>
            </a:r>
          </a:p>
        </p:txBody>
      </p:sp>
    </p:spTree>
    <p:extLst>
      <p:ext uri="{BB962C8B-B14F-4D97-AF65-F5344CB8AC3E}">
        <p14:creationId xmlns:p14="http://schemas.microsoft.com/office/powerpoint/2010/main" val="2176122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3502712-E8C5-47AE-A2EE-238D23742E21}"/>
              </a:ext>
            </a:extLst>
          </p:cNvPr>
          <p:cNvPicPr/>
          <p:nvPr/>
        </p:nvPicPr>
        <p:blipFill rotWithShape="1">
          <a:blip r:embed="rId2"/>
          <a:srcRect l="481" t="18519" r="28685" b="13675"/>
          <a:stretch/>
        </p:blipFill>
        <p:spPr bwMode="auto">
          <a:xfrm>
            <a:off x="1039528" y="943276"/>
            <a:ext cx="6987941" cy="3763478"/>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 xmlns:a16="http://schemas.microsoft.com/office/drawing/2014/main" id="{C2C961F5-AF0D-4F38-9732-906979BFE167}"/>
              </a:ext>
            </a:extLst>
          </p:cNvPr>
          <p:cNvSpPr txBox="1"/>
          <p:nvPr/>
        </p:nvSpPr>
        <p:spPr>
          <a:xfrm>
            <a:off x="508000" y="4927600"/>
            <a:ext cx="8850372" cy="1754326"/>
          </a:xfrm>
          <a:prstGeom prst="rect">
            <a:avLst/>
          </a:prstGeom>
          <a:noFill/>
        </p:spPr>
        <p:txBody>
          <a:bodyPr wrap="none" rtlCol="0">
            <a:spAutoFit/>
          </a:bodyPr>
          <a:lstStyle/>
          <a:p>
            <a:r>
              <a:rPr lang="en-US" dirty="0"/>
              <a:t>Select appropriate checkboxes which represent the different dependencies</a:t>
            </a:r>
          </a:p>
          <a:p>
            <a:r>
              <a:rPr lang="en-US" dirty="0"/>
              <a:t> you want to include in the project and then click on “Generate Project”</a:t>
            </a:r>
          </a:p>
          <a:p>
            <a:endParaRPr lang="en-US" dirty="0"/>
          </a:p>
          <a:p>
            <a:r>
              <a:rPr lang="en-US" dirty="0"/>
              <a:t>Observe the zip file created for you. </a:t>
            </a:r>
          </a:p>
          <a:p>
            <a:r>
              <a:rPr lang="en-US" dirty="0"/>
              <a:t>This contains the folder structure  of the project</a:t>
            </a:r>
          </a:p>
          <a:p>
            <a:endParaRPr lang="en-US" dirty="0"/>
          </a:p>
        </p:txBody>
      </p:sp>
    </p:spTree>
    <p:extLst>
      <p:ext uri="{BB962C8B-B14F-4D97-AF65-F5344CB8AC3E}">
        <p14:creationId xmlns:p14="http://schemas.microsoft.com/office/powerpoint/2010/main" val="2549194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23520" y="453390"/>
            <a:ext cx="8531225" cy="855663"/>
          </a:xfrm>
        </p:spPr>
        <p:txBody>
          <a:bodyPr/>
          <a:lstStyle/>
          <a:p>
            <a:r>
              <a:rPr lang="en-US" sz="2000" dirty="0" smtClean="0"/>
              <a:t>Spring </a:t>
            </a:r>
            <a:r>
              <a:rPr lang="en-US" sz="2000" dirty="0"/>
              <a:t>boot command line interface</a:t>
            </a:r>
            <a:endParaRPr lang="en-US" sz="2400" dirty="0"/>
          </a:p>
        </p:txBody>
      </p:sp>
      <p:sp>
        <p:nvSpPr>
          <p:cNvPr id="6" name="Content Placeholder 5"/>
          <p:cNvSpPr>
            <a:spLocks noGrp="1"/>
          </p:cNvSpPr>
          <p:nvPr>
            <p:ph idx="4294967295"/>
          </p:nvPr>
        </p:nvSpPr>
        <p:spPr>
          <a:xfrm>
            <a:off x="298450" y="1495425"/>
            <a:ext cx="8845550" cy="4643438"/>
          </a:xfrm>
        </p:spPr>
        <p:txBody>
          <a:bodyPr>
            <a:normAutofit/>
          </a:bodyPr>
          <a:lstStyle/>
          <a:p>
            <a:r>
              <a:rPr lang="en-US" sz="1800" dirty="0"/>
              <a:t>The Spring Boot CLI is a command line tool.</a:t>
            </a:r>
          </a:p>
          <a:p>
            <a:r>
              <a:rPr lang="en-US" sz="1800" dirty="0"/>
              <a:t>You don’t necessarily need to use the CLI to work with Spring Boot</a:t>
            </a:r>
          </a:p>
          <a:p>
            <a:r>
              <a:rPr lang="en-US" sz="1800" dirty="0"/>
              <a:t>You can download the Spring CLI distribution from the Spring software repository</a:t>
            </a:r>
          </a:p>
          <a:p>
            <a:r>
              <a:rPr lang="en-US" sz="1800" dirty="0"/>
              <a:t>spring-boot-cli-xxx.BUILD-SNAPSHOT-bin.zip</a:t>
            </a:r>
          </a:p>
          <a:p>
            <a:endParaRPr lang="en-US" sz="1800" dirty="0"/>
          </a:p>
          <a:p>
            <a:r>
              <a:rPr lang="en-US" sz="1800" dirty="0"/>
              <a:t>Once downloaded, follow the instructions written in install.txt</a:t>
            </a:r>
          </a:p>
        </p:txBody>
      </p:sp>
    </p:spTree>
    <p:extLst>
      <p:ext uri="{BB962C8B-B14F-4D97-AF65-F5344CB8AC3E}">
        <p14:creationId xmlns:p14="http://schemas.microsoft.com/office/powerpoint/2010/main" val="2064342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normAutofit/>
          </a:bodyPr>
          <a:lstStyle/>
          <a:p>
            <a:r>
              <a:rPr lang="en-US" sz="2000" dirty="0"/>
              <a:t>Thoughts to </a:t>
            </a:r>
            <a:r>
              <a:rPr lang="en-US" sz="2000" dirty="0" smtClean="0"/>
              <a:t>ponder </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sz="1000" dirty="0"/>
              <a:t/>
            </a:r>
            <a:br>
              <a:rPr lang="en-US" sz="1000" dirty="0"/>
            </a:br>
            <a:r>
              <a:rPr lang="en-US" sz="1800" dirty="0"/>
              <a:t>Why move to </a:t>
            </a:r>
            <a:r>
              <a:rPr lang="en-US" sz="1800" dirty="0" err="1"/>
              <a:t>containerless</a:t>
            </a:r>
            <a:r>
              <a:rPr lang="en-US" sz="1800" dirty="0"/>
              <a:t> </a:t>
            </a:r>
            <a:r>
              <a:rPr lang="en-US" sz="1800" dirty="0" smtClean="0"/>
              <a:t>deployment ?</a:t>
            </a:r>
            <a:endParaRPr lang="en-US" sz="1800" dirty="0"/>
          </a:p>
          <a:p>
            <a:endParaRPr lang="en-US" sz="1800" dirty="0"/>
          </a:p>
          <a:p>
            <a:r>
              <a:rPr lang="en-US" sz="1800" dirty="0"/>
              <a:t>Why run the application as a plain Java  </a:t>
            </a:r>
            <a:r>
              <a:rPr lang="en-US" sz="1800" dirty="0" smtClean="0"/>
              <a:t>program ?</a:t>
            </a:r>
            <a:endParaRPr lang="en-US" sz="1800" dirty="0"/>
          </a:p>
        </p:txBody>
      </p:sp>
    </p:spTree>
    <p:extLst>
      <p:ext uri="{BB962C8B-B14F-4D97-AF65-F5344CB8AC3E}">
        <p14:creationId xmlns:p14="http://schemas.microsoft.com/office/powerpoint/2010/main" val="244460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lstStyle/>
          <a:p>
            <a:r>
              <a:rPr lang="en-US" sz="2000" dirty="0" smtClean="0"/>
              <a:t>Container </a:t>
            </a:r>
            <a:r>
              <a:rPr lang="en-US" sz="2000" dirty="0"/>
              <a:t>deployments </a:t>
            </a:r>
          </a:p>
        </p:txBody>
      </p:sp>
      <p:sp>
        <p:nvSpPr>
          <p:cNvPr id="6" name="Content Placeholder 5"/>
          <p:cNvSpPr>
            <a:spLocks noGrp="1"/>
          </p:cNvSpPr>
          <p:nvPr>
            <p:ph idx="4294967295"/>
          </p:nvPr>
        </p:nvSpPr>
        <p:spPr>
          <a:xfrm>
            <a:off x="298450" y="1495426"/>
            <a:ext cx="8210283" cy="4643438"/>
          </a:xfrm>
        </p:spPr>
        <p:txBody>
          <a:bodyPr/>
          <a:lstStyle/>
          <a:p>
            <a:r>
              <a:rPr lang="en-US" sz="1800" dirty="0"/>
              <a:t>Make a jar file of the application and deploy on the container</a:t>
            </a:r>
          </a:p>
          <a:p>
            <a:r>
              <a:rPr lang="en-US" dirty="0"/>
              <a:t>	</a:t>
            </a:r>
            <a:r>
              <a:rPr lang="en-US" sz="1600" dirty="0"/>
              <a:t>Pre setup and configuration required</a:t>
            </a:r>
          </a:p>
          <a:p>
            <a:r>
              <a:rPr lang="en-US" sz="1600" dirty="0"/>
              <a:t>	Need to use files like web.xml to tell  the container how to work </a:t>
            </a:r>
          </a:p>
          <a:p>
            <a:r>
              <a:rPr lang="en-US" sz="1600" dirty="0"/>
              <a:t>	Environmental configuration may be  required. </a:t>
            </a:r>
            <a:r>
              <a:rPr lang="en-US" sz="1600" dirty="0" err="1"/>
              <a:t>eg</a:t>
            </a:r>
            <a:r>
              <a:rPr lang="en-US" sz="1600" dirty="0"/>
              <a:t> JNDI</a:t>
            </a:r>
          </a:p>
        </p:txBody>
      </p:sp>
    </p:spTree>
    <p:extLst>
      <p:ext uri="{BB962C8B-B14F-4D97-AF65-F5344CB8AC3E}">
        <p14:creationId xmlns:p14="http://schemas.microsoft.com/office/powerpoint/2010/main" val="5674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normAutofit/>
          </a:bodyPr>
          <a:lstStyle/>
          <a:p>
            <a:r>
              <a:rPr lang="en-US" sz="2000" dirty="0" smtClean="0"/>
              <a:t>Application </a:t>
            </a:r>
            <a:r>
              <a:rPr lang="en-US" sz="2000" dirty="0"/>
              <a:t>deployments </a:t>
            </a:r>
            <a:br>
              <a:rPr lang="en-US" sz="2000" dirty="0"/>
            </a:br>
            <a:endParaRPr lang="en-US" sz="2000" dirty="0"/>
          </a:p>
        </p:txBody>
      </p:sp>
      <p:sp>
        <p:nvSpPr>
          <p:cNvPr id="6" name="Content Placeholder 5"/>
          <p:cNvSpPr>
            <a:spLocks noGrp="1"/>
          </p:cNvSpPr>
          <p:nvPr>
            <p:ph idx="4294967295"/>
          </p:nvPr>
        </p:nvSpPr>
        <p:spPr>
          <a:xfrm>
            <a:off x="298450" y="1495425"/>
            <a:ext cx="8845550" cy="4643438"/>
          </a:xfrm>
        </p:spPr>
        <p:txBody>
          <a:bodyPr>
            <a:normAutofit/>
          </a:bodyPr>
          <a:lstStyle/>
          <a:p>
            <a:r>
              <a:rPr lang="en-US" sz="1800" dirty="0"/>
              <a:t>When container is bundled inside the  application, it is a better  choice as</a:t>
            </a:r>
          </a:p>
          <a:p>
            <a:r>
              <a:rPr lang="en-US" sz="1800" dirty="0"/>
              <a:t>	</a:t>
            </a:r>
            <a:r>
              <a:rPr lang="en-US" sz="1600" dirty="0"/>
              <a:t>The applications runs anywhere that Java is setup</a:t>
            </a:r>
          </a:p>
          <a:p>
            <a:r>
              <a:rPr lang="en-US" sz="1600" dirty="0"/>
              <a:t>	No need to find hosting environment</a:t>
            </a:r>
            <a:endParaRPr lang="en" sz="1600" dirty="0"/>
          </a:p>
          <a:p>
            <a:r>
              <a:rPr lang="en-US" sz="1600" dirty="0"/>
              <a:t>	Container is embedded inside the application which tells the container how to  </a:t>
            </a:r>
            <a:r>
              <a:rPr lang="en-US" sz="1600" dirty="0" smtClean="0"/>
              <a:t>	set </a:t>
            </a:r>
            <a:r>
              <a:rPr lang="en-US" sz="1600" dirty="0"/>
              <a:t>up the app </a:t>
            </a:r>
            <a:r>
              <a:rPr lang="en-US" sz="1600" dirty="0" smtClean="0"/>
              <a:t>so </a:t>
            </a:r>
            <a:r>
              <a:rPr lang="en-US" sz="1600" dirty="0"/>
              <a:t>that it can be  access via HTTP</a:t>
            </a:r>
          </a:p>
          <a:p>
            <a:r>
              <a:rPr lang="en-US" sz="1600" dirty="0"/>
              <a:t>	Environmental configuration is internal to the application </a:t>
            </a:r>
          </a:p>
        </p:txBody>
      </p:sp>
    </p:spTree>
    <p:extLst>
      <p:ext uri="{BB962C8B-B14F-4D97-AF65-F5344CB8AC3E}">
        <p14:creationId xmlns:p14="http://schemas.microsoft.com/office/powerpoint/2010/main" val="333659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normAutofit/>
          </a:bodyPr>
          <a:lstStyle/>
          <a:p>
            <a:r>
              <a:rPr lang="en-US" sz="2000" dirty="0" smtClean="0"/>
              <a:t>Demo</a:t>
            </a:r>
            <a:r>
              <a:rPr lang="en-US" sz="2000" dirty="0"/>
              <a:t/>
            </a:r>
            <a:br>
              <a:rPr lang="en-US" sz="2000" dirty="0"/>
            </a:b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t>1</a:t>
            </a:r>
            <a:r>
              <a:rPr lang="en-US" sz="1800" dirty="0"/>
              <a:t>. Simple Java application using Spring  Boot</a:t>
            </a:r>
          </a:p>
          <a:p>
            <a:r>
              <a:rPr lang="en-US" sz="1800" dirty="0"/>
              <a:t>2. Restful web application using Spring  Boot</a:t>
            </a:r>
          </a:p>
          <a:p>
            <a:r>
              <a:rPr lang="en-US" sz="1800" dirty="0"/>
              <a:t>3. Spring boot application which integrates with Spring Data JPA</a:t>
            </a:r>
          </a:p>
          <a:p>
            <a:endParaRPr lang="en-US" sz="1800" dirty="0"/>
          </a:p>
        </p:txBody>
      </p:sp>
    </p:spTree>
    <p:extLst>
      <p:ext uri="{BB962C8B-B14F-4D97-AF65-F5344CB8AC3E}">
        <p14:creationId xmlns:p14="http://schemas.microsoft.com/office/powerpoint/2010/main" val="4207350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12750"/>
            <a:ext cx="8531225" cy="855663"/>
          </a:xfrm>
        </p:spPr>
        <p:txBody>
          <a:bodyPr>
            <a:normAutofit/>
          </a:bodyPr>
          <a:lstStyle/>
          <a:p>
            <a:r>
              <a:rPr lang="en-US" sz="2000" dirty="0"/>
              <a:t>Summary</a:t>
            </a:r>
          </a:p>
        </p:txBody>
      </p:sp>
      <p:sp>
        <p:nvSpPr>
          <p:cNvPr id="2" name="Content Placeholder 1"/>
          <p:cNvSpPr>
            <a:spLocks noGrp="1"/>
          </p:cNvSpPr>
          <p:nvPr>
            <p:ph idx="4294967295"/>
          </p:nvPr>
        </p:nvSpPr>
        <p:spPr>
          <a:xfrm>
            <a:off x="711200" y="1268413"/>
            <a:ext cx="6888163" cy="4643438"/>
          </a:xfrm>
        </p:spPr>
        <p:txBody>
          <a:bodyPr/>
          <a:lstStyle/>
          <a:p>
            <a:r>
              <a:rPr lang="en-US" sz="1800" dirty="0"/>
              <a:t>What we have seen so far</a:t>
            </a:r>
            <a:r>
              <a:rPr lang="en-US" sz="1800" dirty="0" smtClean="0"/>
              <a:t>:</a:t>
            </a:r>
          </a:p>
          <a:p>
            <a:endParaRPr lang="en-US" sz="1800" dirty="0"/>
          </a:p>
          <a:p>
            <a:pPr lvl="1"/>
            <a:r>
              <a:rPr lang="en-US" sz="1600" dirty="0"/>
              <a:t>What is Spring Boot and how it works</a:t>
            </a:r>
          </a:p>
          <a:p>
            <a:pPr lvl="1"/>
            <a:r>
              <a:rPr lang="en-US" sz="1600" dirty="0"/>
              <a:t>Create a Java application up and running using Spring  Boot</a:t>
            </a:r>
          </a:p>
          <a:p>
            <a:pPr lvl="1"/>
            <a:r>
              <a:rPr lang="en-US" sz="1600" dirty="0"/>
              <a:t>Create a Restful web application  using Spring  Boot</a:t>
            </a:r>
          </a:p>
          <a:p>
            <a:pPr lvl="1"/>
            <a:r>
              <a:rPr lang="en-US" sz="1600" dirty="0"/>
              <a:t>Create a Spring boot application which integrates with Spring Data JPA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06400" y="412750"/>
            <a:ext cx="8531225" cy="855663"/>
          </a:xfrm>
        </p:spPr>
        <p:txBody>
          <a:bodyPr>
            <a:normAutofit/>
          </a:bodyPr>
          <a:lstStyle/>
          <a:p>
            <a:r>
              <a:rPr lang="en-US" sz="2000" dirty="0"/>
              <a:t>Review Question</a:t>
            </a:r>
          </a:p>
        </p:txBody>
      </p:sp>
      <p:sp>
        <p:nvSpPr>
          <p:cNvPr id="2" name="Content Placeholder 1"/>
          <p:cNvSpPr>
            <a:spLocks noGrp="1"/>
          </p:cNvSpPr>
          <p:nvPr>
            <p:ph idx="4294967295"/>
          </p:nvPr>
        </p:nvSpPr>
        <p:spPr>
          <a:xfrm>
            <a:off x="721360" y="1268413"/>
            <a:ext cx="6888163" cy="4643438"/>
          </a:xfrm>
        </p:spPr>
        <p:txBody>
          <a:bodyPr>
            <a:normAutofit/>
          </a:bodyPr>
          <a:lstStyle/>
          <a:p>
            <a:r>
              <a:rPr lang="en-US" sz="1800" dirty="0"/>
              <a:t>Question 1: </a:t>
            </a:r>
          </a:p>
          <a:p>
            <a:pPr lvl="1"/>
            <a:r>
              <a:rPr lang="en-US" sz="1800" dirty="0"/>
              <a:t> </a:t>
            </a:r>
          </a:p>
          <a:p>
            <a:pPr lvl="1"/>
            <a:endParaRPr lang="en-US" sz="1800" dirty="0"/>
          </a:p>
          <a:p>
            <a:r>
              <a:rPr lang="en-US" sz="1800" dirty="0"/>
              <a:t>Question 2:</a:t>
            </a:r>
          </a:p>
          <a:p>
            <a:pPr lvl="1"/>
            <a:r>
              <a:rPr lang="en-US" sz="1800" dirty="0">
                <a:cs typeface="Arial" pitchFamily="34" charset="0"/>
              </a:rPr>
              <a:t> </a:t>
            </a:r>
          </a:p>
          <a:p>
            <a:r>
              <a:rPr lang="en-US" sz="1800" dirty="0"/>
              <a:t>Question 3:  </a:t>
            </a:r>
          </a:p>
          <a:p>
            <a:pPr lvl="1"/>
            <a:r>
              <a:rPr lang="en-US" sz="1800"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06386" y="483870"/>
            <a:ext cx="8531225" cy="855663"/>
          </a:xfrm>
        </p:spPr>
        <p:txBody>
          <a:bodyPr/>
          <a:lstStyle/>
          <a:p>
            <a:r>
              <a:rPr lang="en-US" sz="2000" dirty="0"/>
              <a:t>Spring Boot </a:t>
            </a:r>
          </a:p>
        </p:txBody>
      </p:sp>
      <p:sp>
        <p:nvSpPr>
          <p:cNvPr id="3" name="Content Placeholder 2"/>
          <p:cNvSpPr>
            <a:spLocks noGrp="1"/>
          </p:cNvSpPr>
          <p:nvPr>
            <p:ph idx="4294967295"/>
          </p:nvPr>
        </p:nvSpPr>
        <p:spPr>
          <a:xfrm>
            <a:off x="230981" y="1296035"/>
            <a:ext cx="8682037" cy="5078095"/>
          </a:xfrm>
        </p:spPr>
        <p:txBody>
          <a:bodyPr>
            <a:normAutofit/>
          </a:bodyPr>
          <a:lstStyle/>
          <a:p>
            <a:endParaRPr lang="en-US" sz="1800" dirty="0" smtClean="0"/>
          </a:p>
          <a:p>
            <a:r>
              <a:rPr lang="en-US" sz="1800" dirty="0" smtClean="0"/>
              <a:t>Prerequisites </a:t>
            </a:r>
            <a:r>
              <a:rPr lang="en-US" sz="1800" dirty="0"/>
              <a:t>to start working with Spring </a:t>
            </a:r>
            <a:r>
              <a:rPr lang="en-US" sz="1800" dirty="0" smtClean="0"/>
              <a:t>Boot</a:t>
            </a:r>
          </a:p>
          <a:p>
            <a:endParaRPr lang="en-US" sz="1800" dirty="0"/>
          </a:p>
          <a:p>
            <a:pPr marL="285750" indent="-285750">
              <a:buFont typeface="Arial" panose="020B0604020202020204" pitchFamily="34" charset="0"/>
              <a:buChar char="•"/>
            </a:pPr>
            <a:r>
              <a:rPr lang="en-US" sz="1600" dirty="0" smtClean="0"/>
              <a:t>Knowledge </a:t>
            </a:r>
            <a:r>
              <a:rPr lang="en-US" sz="1600" dirty="0"/>
              <a:t>of basic spring concepts</a:t>
            </a:r>
          </a:p>
          <a:p>
            <a:pPr marL="285750" indent="-285750">
              <a:buFont typeface="Arial" panose="020B0604020202020204" pitchFamily="34" charset="0"/>
              <a:buChar char="•"/>
            </a:pPr>
            <a:r>
              <a:rPr lang="en-US" sz="1600" dirty="0" err="1" smtClean="0"/>
              <a:t>jdk</a:t>
            </a:r>
            <a:r>
              <a:rPr lang="en-US" sz="1600" dirty="0" smtClean="0"/>
              <a:t> </a:t>
            </a:r>
            <a:r>
              <a:rPr lang="en-US" sz="1600" dirty="0"/>
              <a:t>1.8 or higher</a:t>
            </a:r>
          </a:p>
          <a:p>
            <a:pPr marL="285750" indent="-285750">
              <a:buFont typeface="Arial" panose="020B0604020202020204" pitchFamily="34" charset="0"/>
              <a:buChar char="•"/>
            </a:pPr>
            <a:r>
              <a:rPr lang="en-US" sz="1600" dirty="0" smtClean="0"/>
              <a:t>IDE </a:t>
            </a:r>
            <a:r>
              <a:rPr lang="en-US" sz="1600" dirty="0" err="1"/>
              <a:t>i.e</a:t>
            </a:r>
            <a:r>
              <a:rPr lang="en-US" sz="1600" dirty="0"/>
              <a:t> Spring STS ( has maven built into it)</a:t>
            </a:r>
          </a:p>
        </p:txBody>
      </p:sp>
    </p:spTree>
    <p:extLst>
      <p:ext uri="{BB962C8B-B14F-4D97-AF65-F5344CB8AC3E}">
        <p14:creationId xmlns:p14="http://schemas.microsoft.com/office/powerpoint/2010/main" val="219198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63550"/>
            <a:ext cx="8531225" cy="855663"/>
          </a:xfrm>
        </p:spPr>
        <p:txBody>
          <a:bodyPr/>
          <a:lstStyle/>
          <a:p>
            <a:r>
              <a:rPr lang="en-US" sz="1200" dirty="0"/>
              <a:t/>
            </a:r>
            <a:br>
              <a:rPr lang="en-US" sz="1200" dirty="0"/>
            </a:br>
            <a:r>
              <a:rPr lang="en-US" sz="2000" dirty="0"/>
              <a:t>Ways to create Spring Boot project</a:t>
            </a:r>
          </a:p>
        </p:txBody>
      </p:sp>
      <p:sp>
        <p:nvSpPr>
          <p:cNvPr id="6" name="Content Placeholder 5"/>
          <p:cNvSpPr>
            <a:spLocks noGrp="1"/>
          </p:cNvSpPr>
          <p:nvPr>
            <p:ph idx="4294967295"/>
          </p:nvPr>
        </p:nvSpPr>
        <p:spPr>
          <a:xfrm>
            <a:off x="298450" y="1495425"/>
            <a:ext cx="8845550" cy="4643438"/>
          </a:xfrm>
        </p:spPr>
        <p:txBody>
          <a:bodyPr>
            <a:normAutofit/>
          </a:bodyPr>
          <a:lstStyle/>
          <a:p>
            <a:pPr marL="342900" indent="-342900">
              <a:buAutoNum type="arabicPeriod"/>
            </a:pPr>
            <a:endParaRPr lang="en-US" sz="1800" dirty="0" smtClean="0"/>
          </a:p>
          <a:p>
            <a:pPr marL="342900" indent="-342900">
              <a:buAutoNum type="arabicPeriod"/>
            </a:pPr>
            <a:r>
              <a:rPr lang="en-US" sz="1800" dirty="0" smtClean="0"/>
              <a:t>Using </a:t>
            </a:r>
            <a:r>
              <a:rPr lang="en-US" sz="1800" dirty="0"/>
              <a:t>the Spring Tool Suite IDE ( STS )</a:t>
            </a:r>
          </a:p>
          <a:p>
            <a:pPr marL="342900" indent="-342900">
              <a:buAutoNum type="arabicPeriod"/>
            </a:pPr>
            <a:r>
              <a:rPr lang="en-US" sz="1800" dirty="0"/>
              <a:t>Spring Initializer</a:t>
            </a:r>
          </a:p>
          <a:p>
            <a:pPr marL="342900" indent="-342900">
              <a:buAutoNum type="arabicPeriod"/>
            </a:pPr>
            <a:r>
              <a:rPr lang="en-US" sz="1800" dirty="0"/>
              <a:t>Spring command line interface</a:t>
            </a:r>
          </a:p>
        </p:txBody>
      </p:sp>
    </p:spTree>
    <p:extLst>
      <p:ext uri="{BB962C8B-B14F-4D97-AF65-F5344CB8AC3E}">
        <p14:creationId xmlns:p14="http://schemas.microsoft.com/office/powerpoint/2010/main" val="149658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sz="2200" dirty="0" smtClean="0"/>
              <a:t>Creating </a:t>
            </a:r>
            <a:r>
              <a:rPr lang="en-US" sz="2200" dirty="0"/>
              <a:t>a spring boot application using STS IDE</a:t>
            </a:r>
            <a:br>
              <a:rPr lang="en-US" sz="2200" dirty="0"/>
            </a:br>
            <a:r>
              <a:rPr lang="en-US" sz="2200" dirty="0"/>
              <a:t>Click on menu , File </a:t>
            </a:r>
            <a:r>
              <a:rPr lang="en-US" sz="2200" dirty="0">
                <a:sym typeface="Wingdings" panose="05000000000000000000" pitchFamily="2" charset="2"/>
              </a:rPr>
              <a:t></a:t>
            </a:r>
            <a:r>
              <a:rPr lang="en-US" sz="2200" dirty="0"/>
              <a:t>New –Other - Maven -Maven Project- Click on Next</a:t>
            </a:r>
            <a:br>
              <a:rPr lang="en-US" sz="2200" dirty="0"/>
            </a:br>
            <a:endParaRPr lang="en-US" sz="22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4" name="Picture 3">
            <a:extLst>
              <a:ext uri="{FF2B5EF4-FFF2-40B4-BE49-F238E27FC236}">
                <a16:creationId xmlns="" xmlns:a16="http://schemas.microsoft.com/office/drawing/2014/main" id="{EC05BFB3-3AEF-4C23-AC03-52CE8193E1FE}"/>
              </a:ext>
            </a:extLst>
          </p:cNvPr>
          <p:cNvPicPr/>
          <p:nvPr/>
        </p:nvPicPr>
        <p:blipFill rotWithShape="1">
          <a:blip r:embed="rId3"/>
          <a:srcRect l="23077" t="3419" r="22756" b="27635"/>
          <a:stretch/>
        </p:blipFill>
        <p:spPr bwMode="auto">
          <a:xfrm>
            <a:off x="1354667" y="1725877"/>
            <a:ext cx="5486400" cy="4182533"/>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sz="2200" dirty="0" smtClean="0"/>
              <a:t>Creating </a:t>
            </a:r>
            <a:r>
              <a:rPr lang="en-US" sz="2200" dirty="0"/>
              <a:t>a spring boot application using STS IDE</a:t>
            </a:r>
            <a:br>
              <a:rPr lang="en-US" sz="2200" dirty="0"/>
            </a:br>
            <a:r>
              <a:rPr lang="en-US" sz="2200" dirty="0"/>
              <a:t>Select the checkbox, “Create a simple project” and  Click On Next-  </a:t>
            </a:r>
            <a:br>
              <a:rPr lang="en-US" sz="2200" dirty="0"/>
            </a:br>
            <a:r>
              <a:rPr lang="en-US" dirty="0"/>
              <a:t> </a:t>
            </a:r>
            <a:br>
              <a:rPr lang="en-US" dirty="0"/>
            </a:br>
            <a:r>
              <a:rPr lang="en-US" dirty="0"/>
              <a:t/>
            </a:r>
            <a:br>
              <a:rPr lang="en-US" dirty="0"/>
            </a:br>
            <a:endParaRPr lang="en-US" sz="24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5" name="Picture 4">
            <a:extLst>
              <a:ext uri="{FF2B5EF4-FFF2-40B4-BE49-F238E27FC236}">
                <a16:creationId xmlns="" xmlns:a16="http://schemas.microsoft.com/office/drawing/2014/main" id="{A229601E-1D38-4D9B-8707-951AC8D3DE0C}"/>
              </a:ext>
            </a:extLst>
          </p:cNvPr>
          <p:cNvPicPr/>
          <p:nvPr/>
        </p:nvPicPr>
        <p:blipFill rotWithShape="1">
          <a:blip r:embed="rId3"/>
          <a:srcRect l="23222" t="3418" r="21960" b="9052"/>
          <a:stretch/>
        </p:blipFill>
        <p:spPr bwMode="auto">
          <a:xfrm>
            <a:off x="1593850" y="1695451"/>
            <a:ext cx="5568950" cy="3994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400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Autofit/>
          </a:bodyPr>
          <a:lstStyle/>
          <a:p>
            <a:r>
              <a:rPr lang="en-US" sz="2000" dirty="0">
                <a:latin typeface="+mj-lt"/>
              </a:rPr>
              <a:t>Specify the group id, artifact Id, name and description </a:t>
            </a:r>
            <a:br>
              <a:rPr lang="en-US" sz="2000" dirty="0">
                <a:latin typeface="+mj-lt"/>
              </a:rPr>
            </a:br>
            <a:r>
              <a:rPr lang="en-US" sz="2000" dirty="0">
                <a:latin typeface="+mj-lt"/>
              </a:rPr>
              <a:t> Click On Finish. Observe the folder structure of the newly created project</a:t>
            </a:r>
            <a:br>
              <a:rPr lang="en-US" sz="2000" dirty="0">
                <a:latin typeface="+mj-lt"/>
              </a:rPr>
            </a:br>
            <a:r>
              <a:rPr lang="en-US" sz="1800" dirty="0">
                <a:latin typeface="Calibri" panose="020F0502020204030204" pitchFamily="34" charset="0"/>
              </a:rPr>
              <a:t/>
            </a:r>
            <a:br>
              <a:rPr lang="en-US" sz="1800" dirty="0">
                <a:latin typeface="Calibri" panose="020F0502020204030204" pitchFamily="34" charset="0"/>
              </a:rPr>
            </a:br>
            <a:endParaRPr lang="en-US" sz="1800" dirty="0">
              <a:latin typeface="Calibri" panose="020F0502020204030204" pitchFamily="34" charset="0"/>
            </a:endParaRPr>
          </a:p>
        </p:txBody>
      </p:sp>
      <p:pic>
        <p:nvPicPr>
          <p:cNvPr id="6" name="Content Placeholder 5">
            <a:extLst>
              <a:ext uri="{FF2B5EF4-FFF2-40B4-BE49-F238E27FC236}">
                <a16:creationId xmlns="" xmlns:a16="http://schemas.microsoft.com/office/drawing/2014/main" id="{54A333CA-2D45-4C93-AB3E-D296486C8A26}"/>
              </a:ext>
            </a:extLst>
          </p:cNvPr>
          <p:cNvPicPr>
            <a:picLocks noGrp="1"/>
          </p:cNvPicPr>
          <p:nvPr>
            <p:ph idx="4294967295"/>
          </p:nvPr>
        </p:nvPicPr>
        <p:blipFill rotWithShape="1">
          <a:blip r:embed="rId3"/>
          <a:srcRect l="5051" t="612" r="40757" b="28663"/>
          <a:stretch/>
        </p:blipFill>
        <p:spPr bwMode="auto">
          <a:xfrm>
            <a:off x="2349247" y="1495425"/>
            <a:ext cx="4743955" cy="46434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80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A53FF6B-D2C1-49F2-AA28-E328EE72F8EE}"/>
              </a:ext>
            </a:extLst>
          </p:cNvPr>
          <p:cNvPicPr/>
          <p:nvPr/>
        </p:nvPicPr>
        <p:blipFill rotWithShape="1">
          <a:blip r:embed="rId3"/>
          <a:srcRect t="51129" r="73358" b="24985"/>
          <a:stretch/>
        </p:blipFill>
        <p:spPr bwMode="auto">
          <a:xfrm>
            <a:off x="1978977" y="1685607"/>
            <a:ext cx="5186045" cy="3486785"/>
          </a:xfrm>
          <a:prstGeom prst="rect">
            <a:avLst/>
          </a:prstGeom>
          <a:ln>
            <a:noFill/>
          </a:ln>
          <a:extLst>
            <a:ext uri="{53640926-AAD7-44D8-BBD7-CCE9431645EC}">
              <a14:shadowObscured xmlns:a14="http://schemas.microsoft.com/office/drawing/2010/main"/>
            </a:ext>
          </a:extLst>
        </p:spPr>
      </p:pic>
      <p:sp>
        <p:nvSpPr>
          <p:cNvPr id="5" name="Title 6">
            <a:extLst>
              <a:ext uri="{FF2B5EF4-FFF2-40B4-BE49-F238E27FC236}">
                <a16:creationId xmlns="" xmlns:a16="http://schemas.microsoft.com/office/drawing/2014/main" id="{52DB45E4-BF65-4441-BB2C-3A6A24C73B15}"/>
              </a:ext>
            </a:extLst>
          </p:cNvPr>
          <p:cNvSpPr txBox="1">
            <a:spLocks/>
          </p:cNvSpPr>
          <p:nvPr/>
        </p:nvSpPr>
        <p:spPr>
          <a:xfrm>
            <a:off x="162560" y="463550"/>
            <a:ext cx="8531225" cy="855663"/>
          </a:xfrm>
          <a:prstGeom prst="rect">
            <a:avLst/>
          </a:prstGeom>
        </p:spPr>
        <p:txBody>
          <a:bodyPr vert="horz" lIns="0" tIns="0" rIns="0" bIns="0" rtlCol="0" anchor="t">
            <a:normAutofit fontScale="97500"/>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
            </a:r>
            <a:br>
              <a:rPr lang="en-US" dirty="0"/>
            </a:br>
            <a:endParaRPr lang="en-US" sz="2400" dirty="0"/>
          </a:p>
        </p:txBody>
      </p:sp>
      <p:sp>
        <p:nvSpPr>
          <p:cNvPr id="6" name="Rectangle 5">
            <a:extLst>
              <a:ext uri="{FF2B5EF4-FFF2-40B4-BE49-F238E27FC236}">
                <a16:creationId xmlns="" xmlns:a16="http://schemas.microsoft.com/office/drawing/2014/main" id="{44FA84F7-073A-4D6A-908E-31E65116B008}"/>
              </a:ext>
            </a:extLst>
          </p:cNvPr>
          <p:cNvSpPr/>
          <p:nvPr/>
        </p:nvSpPr>
        <p:spPr>
          <a:xfrm>
            <a:off x="451318" y="245050"/>
            <a:ext cx="5273040" cy="984885"/>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 </a:t>
            </a:r>
            <a:endParaRPr lang="en-US" dirty="0">
              <a:latin typeface="Calibri" panose="020F0502020204030204" pitchFamily="34" charset="0"/>
              <a:ea typeface="Times New Roman" panose="02020603050405020304" pitchFamily="18" charset="0"/>
            </a:endParaRPr>
          </a:p>
          <a:p>
            <a:r>
              <a:rPr lang="en-US" sz="2000" dirty="0">
                <a:solidFill>
                  <a:schemeClr val="tx2"/>
                </a:solidFill>
                <a:latin typeface="+mj-lt"/>
                <a:ea typeface="Times New Roman" panose="02020603050405020304" pitchFamily="18" charset="0"/>
              </a:rPr>
              <a:t>Double click on the generated pom.xml file </a:t>
            </a:r>
            <a:endParaRPr lang="en-US" sz="2000" dirty="0">
              <a:solidFill>
                <a:schemeClr val="tx2"/>
              </a:solidFill>
              <a:latin typeface="+mj-lt"/>
            </a:endParaRPr>
          </a:p>
        </p:txBody>
      </p:sp>
    </p:spTree>
    <p:extLst>
      <p:ext uri="{BB962C8B-B14F-4D97-AF65-F5344CB8AC3E}">
        <p14:creationId xmlns:p14="http://schemas.microsoft.com/office/powerpoint/2010/main" val="60204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A65D7D6-2259-4EF1-8D03-ECC10481B6DA}"/>
              </a:ext>
            </a:extLst>
          </p:cNvPr>
          <p:cNvPicPr/>
          <p:nvPr/>
        </p:nvPicPr>
        <p:blipFill rotWithShape="1">
          <a:blip r:embed="rId3">
            <a:extLst>
              <a:ext uri="{28A0092B-C50C-407E-A947-70E740481C1C}">
                <a14:useLocalDpi xmlns:a14="http://schemas.microsoft.com/office/drawing/2010/main" val="0"/>
              </a:ext>
            </a:extLst>
          </a:blip>
          <a:srcRect l="33296" t="9185" r="1027" b="55604"/>
          <a:stretch/>
        </p:blipFill>
        <p:spPr bwMode="auto">
          <a:xfrm>
            <a:off x="539015" y="1303867"/>
            <a:ext cx="7372951" cy="3855274"/>
          </a:xfrm>
          <a:prstGeom prst="rect">
            <a:avLst/>
          </a:prstGeom>
          <a:ln>
            <a:noFill/>
          </a:ln>
          <a:extLst>
            <a:ext uri="{53640926-AAD7-44D8-BBD7-CCE9431645EC}">
              <a14:shadowObscured xmlns:a14="http://schemas.microsoft.com/office/drawing/2010/main"/>
            </a:ext>
          </a:extLst>
        </p:spPr>
      </p:pic>
      <p:sp>
        <p:nvSpPr>
          <p:cNvPr id="4" name="Title 6">
            <a:extLst>
              <a:ext uri="{FF2B5EF4-FFF2-40B4-BE49-F238E27FC236}">
                <a16:creationId xmlns="" xmlns:a16="http://schemas.microsoft.com/office/drawing/2014/main" id="{C78CA216-360C-4269-BFFE-CDB0ED8D2265}"/>
              </a:ext>
            </a:extLst>
          </p:cNvPr>
          <p:cNvSpPr txBox="1">
            <a:spLocks/>
          </p:cNvSpPr>
          <p:nvPr/>
        </p:nvSpPr>
        <p:spPr>
          <a:xfrm>
            <a:off x="470569" y="448204"/>
            <a:ext cx="8531225" cy="855663"/>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2000" dirty="0">
                <a:latin typeface="+mj-lt"/>
              </a:rPr>
              <a:t>The default pom.xml is shown below</a:t>
            </a:r>
            <a:br>
              <a:rPr lang="en-US" sz="2000" dirty="0">
                <a:latin typeface="+mj-lt"/>
              </a:rPr>
            </a:br>
            <a:r>
              <a:rPr lang="en-US" sz="2000" dirty="0">
                <a:latin typeface="+mj-lt"/>
              </a:rPr>
              <a:t/>
            </a:r>
            <a:br>
              <a:rPr lang="en-US" sz="2000" dirty="0">
                <a:latin typeface="+mj-lt"/>
              </a:rPr>
            </a:br>
            <a:endParaRPr lang="en-US" sz="2000" dirty="0">
              <a:latin typeface="+mj-lt"/>
            </a:endParaRPr>
          </a:p>
        </p:txBody>
      </p:sp>
    </p:spTree>
    <p:extLst>
      <p:ext uri="{BB962C8B-B14F-4D97-AF65-F5344CB8AC3E}">
        <p14:creationId xmlns:p14="http://schemas.microsoft.com/office/powerpoint/2010/main" val="38792137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4.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6.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7.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8.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9.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7C1830C8-F522-4AF4-83DD-915E4EE23EB4}">
  <ds:schemaRefs>
    <ds:schemaRef ds:uri="http://www.w3.org/XML/1998/namespace"/>
    <ds:schemaRef ds:uri="f9b258c7-9c72-463b-80f6-91d061ebb25d"/>
    <ds:schemaRef ds:uri="http://schemas.openxmlformats.org/package/2006/metadata/core-properties"/>
    <ds:schemaRef ds:uri="http://purl.org/dc/terms/"/>
    <ds:schemaRef ds:uri="http://schemas.microsoft.com/sharepoint/v3/fields"/>
    <ds:schemaRef ds:uri="http://purl.org/dc/elements/1.1/"/>
    <ds:schemaRef ds:uri="http://purl.org/dc/dcmitype/"/>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5C2EAA41-28B2-470E-A286-E51C030496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8140</TotalTime>
  <Words>649</Words>
  <Application>Microsoft Office PowerPoint</Application>
  <PresentationFormat>On-screen Show (4:3)</PresentationFormat>
  <Paragraphs>207</Paragraphs>
  <Slides>27</Slides>
  <Notes>26</Notes>
  <HiddenSlides>0</HiddenSlides>
  <MMClips>0</MMClips>
  <ScaleCrop>false</ScaleCrop>
  <HeadingPairs>
    <vt:vector size="8" baseType="variant">
      <vt:variant>
        <vt:lpstr>Fonts Used</vt:lpstr>
      </vt:variant>
      <vt:variant>
        <vt:i4>6</vt:i4>
      </vt:variant>
      <vt:variant>
        <vt:lpstr>Theme</vt:lpstr>
      </vt:variant>
      <vt:variant>
        <vt:i4>9</vt:i4>
      </vt:variant>
      <vt:variant>
        <vt:lpstr>Embedded OLE Servers</vt:lpstr>
      </vt:variant>
      <vt:variant>
        <vt:i4>1</vt:i4>
      </vt:variant>
      <vt:variant>
        <vt:lpstr>Slide Titles</vt:lpstr>
      </vt:variant>
      <vt:variant>
        <vt:i4>27</vt:i4>
      </vt:variant>
    </vt:vector>
  </HeadingPairs>
  <TitlesOfParts>
    <vt:vector size="43" baseType="lpstr">
      <vt:lpstr>Arial</vt:lpstr>
      <vt:lpstr>Calibri</vt:lpstr>
      <vt:lpstr>Georgia</vt:lpstr>
      <vt:lpstr>Times New Roman</vt:lpstr>
      <vt:lpstr>Verdana</vt:lpstr>
      <vt:lpstr>Wingdings</vt:lpstr>
      <vt:lpstr>Section slides</vt:lpstr>
      <vt:lpstr>Content Layouts</vt:lpstr>
      <vt:lpstr>Content and Image Layouts</vt:lpstr>
      <vt:lpstr>Capgemini 2017_Cover slides</vt:lpstr>
      <vt:lpstr>1_Content Layouts</vt:lpstr>
      <vt:lpstr>1_Capgemini 2017_Cover slides</vt:lpstr>
      <vt:lpstr>1_Section slides</vt:lpstr>
      <vt:lpstr>2_Content Layouts</vt:lpstr>
      <vt:lpstr>1_Content and Image Layouts</vt:lpstr>
      <vt:lpstr>think-cell Slide</vt:lpstr>
      <vt:lpstr>Basic Spring 5.0</vt:lpstr>
      <vt:lpstr>Lesson Objectives</vt:lpstr>
      <vt:lpstr>Spring Boot </vt:lpstr>
      <vt:lpstr> Ways to create Spring Boot project</vt:lpstr>
      <vt:lpstr>Creating a spring boot application using STS IDE Click on menu , File New –Other - Maven -Maven Project- Click on Next </vt:lpstr>
      <vt:lpstr>Creating a spring boot application using STS IDE Select the checkbox, “Create a simple project” and  Click On Next-      </vt:lpstr>
      <vt:lpstr>Specify the group id, artifact Id, name and description   Click On Finish. Observe the folder structure of the newly created project  </vt:lpstr>
      <vt:lpstr>PowerPoint Presentation</vt:lpstr>
      <vt:lpstr>PowerPoint Presentation</vt:lpstr>
      <vt:lpstr>Add the following code in the pom.xml under the &lt;description&gt; tag</vt:lpstr>
      <vt:lpstr>Observe that “Maven Dependencies” has been included into the project </vt:lpstr>
      <vt:lpstr>Without Spring Boot, these jar files are among those that you would have had to copy physically into the project</vt:lpstr>
      <vt:lpstr>Create a new java class having the following code</vt:lpstr>
      <vt:lpstr>Run the application as a java application  and observe the console as shown below </vt:lpstr>
      <vt:lpstr>Create a class which acts as a controller  </vt:lpstr>
      <vt:lpstr>Creating a spring boot application using STS IDE</vt:lpstr>
      <vt:lpstr>How Spring Boot works</vt:lpstr>
      <vt:lpstr>How Spring Boot works</vt:lpstr>
      <vt:lpstr>Spring Initializer</vt:lpstr>
      <vt:lpstr>PowerPoint Presentation</vt:lpstr>
      <vt:lpstr>Spring boot command line interface</vt:lpstr>
      <vt:lpstr>Thoughts to ponder </vt:lpstr>
      <vt:lpstr>Container deployments </vt:lpstr>
      <vt:lpstr>Application deployments  </vt:lpstr>
      <vt:lpstr>Demo </vt:lpstr>
      <vt:lpstr>Summary</vt:lpstr>
      <vt:lpstr>Review Question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dc:title>
  <dc:creator>iGATE</dc:creator>
  <cp:lastModifiedBy>Thorat, Bharati</cp:lastModifiedBy>
  <cp:revision>408</cp:revision>
  <dcterms:created xsi:type="dcterms:W3CDTF">2012-05-18T02:59:15Z</dcterms:created>
  <dcterms:modified xsi:type="dcterms:W3CDTF">2018-07-12T05:27:19Z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